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0" r:id="rId2"/>
    <p:sldId id="292" r:id="rId3"/>
    <p:sldId id="257" r:id="rId4"/>
    <p:sldId id="258" r:id="rId5"/>
    <p:sldId id="293" r:id="rId6"/>
    <p:sldId id="259" r:id="rId7"/>
    <p:sldId id="260" r:id="rId8"/>
    <p:sldId id="274" r:id="rId9"/>
    <p:sldId id="281" r:id="rId10"/>
    <p:sldId id="280" r:id="rId11"/>
    <p:sldId id="278" r:id="rId12"/>
    <p:sldId id="294" r:id="rId13"/>
    <p:sldId id="283" r:id="rId14"/>
    <p:sldId id="282" r:id="rId15"/>
    <p:sldId id="291" r:id="rId16"/>
    <p:sldId id="287" r:id="rId17"/>
    <p:sldId id="286" r:id="rId18"/>
    <p:sldId id="285" r:id="rId19"/>
    <p:sldId id="265" r:id="rId20"/>
    <p:sldId id="266" r:id="rId21"/>
    <p:sldId id="298" r:id="rId22"/>
    <p:sldId id="284" r:id="rId23"/>
    <p:sldId id="276" r:id="rId24"/>
    <p:sldId id="295" r:id="rId25"/>
    <p:sldId id="267" r:id="rId26"/>
    <p:sldId id="26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shuo128@126.com" initials="w" lastIdx="1" clrIdx="0">
    <p:extLst>
      <p:ext uri="{19B8F6BF-5375-455C-9EA6-DF929625EA0E}">
        <p15:presenceInfo xmlns:p15="http://schemas.microsoft.com/office/powerpoint/2012/main" userId="342f1e38fb654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66" autoAdjust="0"/>
  </p:normalViewPr>
  <p:slideViewPr>
    <p:cSldViewPr snapToGrid="0">
      <p:cViewPr varScale="1">
        <p:scale>
          <a:sx n="91" d="100"/>
          <a:sy n="91" d="100"/>
        </p:scale>
        <p:origin x="13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BD088A-C922-4E44-8576-8F00A10144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51B17-9C96-4D21-AAFE-2FEACC677C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E3131-0481-4F69-A2D7-6022B99C31C6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C16AD-049B-408B-8CD5-1A90102856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826D5-F58F-4FC1-A447-C09FAD15F8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378C4-6331-44D2-936F-CB572FDF3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983389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2B559-3C3D-42A5-9B90-3457774B32A1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E786F-4672-484A-9B78-D3218F9A7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90608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21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231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0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579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709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439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885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695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99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780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589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A4DA-32E0-4BFD-B700-06A6A0E977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27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two steps are needed to achieve flat coloring</a:t>
            </a:r>
          </a:p>
          <a:p>
            <a:endParaRPr lang="en-US" altLang="zh-CN" dirty="0"/>
          </a:p>
          <a:p>
            <a:r>
              <a:rPr lang="en-US" altLang="zh-CN" dirty="0"/>
              <a:t>First, we need to</a:t>
            </a:r>
          </a:p>
          <a:p>
            <a:endParaRPr lang="en-US" altLang="zh-CN" dirty="0"/>
          </a:p>
          <a:p>
            <a:r>
              <a:rPr lang="en-US" altLang="zh-CN" dirty="0"/>
              <a:t>Fortunately, there is an algorithm. And it is implemented in GIMC, and open source.</a:t>
            </a:r>
          </a:p>
          <a:p>
            <a:endParaRPr lang="en-US" altLang="zh-CN" dirty="0"/>
          </a:p>
          <a:p>
            <a:r>
              <a:rPr lang="en-US" altLang="zh-CN" dirty="0"/>
              <a:t>Then we need to assign color for each region.</a:t>
            </a:r>
          </a:p>
          <a:p>
            <a:endParaRPr lang="en-US" altLang="zh-CN" dirty="0"/>
          </a:p>
          <a:p>
            <a:r>
              <a:rPr lang="en-US" altLang="zh-CN" dirty="0"/>
              <a:t>At this step, we need a generator, and the g we use is</a:t>
            </a:r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70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algorithm for closing the lines is shown here.</a:t>
            </a:r>
          </a:p>
          <a:p>
            <a:endParaRPr lang="en-US" altLang="zh-CN" dirty="0"/>
          </a:p>
          <a:p>
            <a:r>
              <a:rPr lang="en-US" altLang="zh-CN" dirty="0"/>
              <a:t>In general, 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98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964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Another choice is style transfer network.</a:t>
            </a:r>
          </a:p>
          <a:p>
            <a:endParaRPr lang="en-US" altLang="zh-CN" dirty="0"/>
          </a:p>
          <a:p>
            <a:r>
              <a:rPr lang="en-US" altLang="zh-CN" dirty="0"/>
              <a:t>In addition to the line art, a reference image is also input into the network.</a:t>
            </a:r>
          </a:p>
          <a:p>
            <a:endParaRPr lang="en-US" altLang="zh-CN" dirty="0"/>
          </a:p>
          <a:p>
            <a:r>
              <a:rPr lang="en-US" altLang="zh-CN" dirty="0"/>
              <a:t>So, this network is what we choose.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282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2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741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3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7FA6-196A-439E-8B1C-87D3D9E69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8F0B7-D494-4028-B053-0862605DE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873FE-9621-4007-8278-8A44A8CA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6E07-547B-4C39-9760-19ADE1C64316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AD990-F13C-4DC9-810A-DCBCB26D3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6622-B227-43BC-AABA-80BF639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1DE2-7312-48A5-85EC-4F6AACA9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E0D67-71BE-4206-A164-CAC31A316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B5AA5-D33F-4808-8F49-42748266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090AC-E215-431B-827A-8B7A33A21490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1F39F-B1E7-4853-A4BA-895862D4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AF028-FA35-457A-B9FF-5339D23A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44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A89B2-3C52-4020-ABC1-CBD2BD805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72D24-1828-447F-9AD4-3A54B0351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0A09F-347B-43C8-92B6-F37DBB91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D29A0-38BB-4880-A789-0D3E4D24A351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3DAA-8620-4F4D-9969-1B621617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79E04-4FB0-4A2F-A08F-08B4F7A5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78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FEB9-2E7C-49F6-A497-2720D20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3099-5698-48B5-AD95-6CD97EA4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AC072-CDE0-4D6F-AB9E-EAAAB295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2FA2-B4E8-4F90-B80B-A3ACCF9CB2F3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FE337-A8A7-4F6D-BFDA-9ED917D0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B9A3E-786C-40AE-85D4-00B19D2C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844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E49B-CC09-41C5-81B5-C7F5A03C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B43D1-5BB5-4B64-AB17-AEDBEF87C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5270A-D8C3-4DD1-9560-F655423E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B3CF-9983-4567-9CB6-33DE2C01ACE2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9D1A3-D084-4182-B394-53A62CA6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902FF-A1D3-49F8-9F3B-5F9D034F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98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B5AE-4CDA-4681-9334-6EDA712E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B0670-74A6-4140-9AB0-A4F41F804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B0CF4-CB9F-4A32-A1EE-F2099D127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544C8-6320-4D1E-AF3F-82019B4B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5F5C-9407-4556-83D8-48AAA0CC3E03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0C994-4084-4FD0-B394-1FCF31182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75CB6-B46D-41D8-ADC1-9D33C9DF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26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224B-6096-4603-A72B-3F3F0A41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ED2A6-1724-4F1C-BE66-0E1D0978C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7A76A-316E-424A-8832-00E71676B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4924B-A503-4B35-B57E-5E10E7A12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4EA680-9CE1-47F3-BE5C-4B4095D71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263CD-6DB4-40AB-9CBE-A3112622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E1D6-FE66-442B-BA49-716D267B5A87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460F94-36DD-4CF0-AFED-19CFC39C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8E49A-7EA1-4194-BA69-557E3F18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28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6DE9-D66E-4F10-B686-BDDB3031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8C792-FB47-4DE2-8316-EA187B6A2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32E5-1AD2-4C87-9D04-10C92E4CFF46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CD185-1F62-48B4-B8A3-25466EEF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12C41-03DB-4BD8-937D-8657B685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83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6DCFA-E419-4E00-9549-1B7AC9ACF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0BCE0-01C9-4B67-BDAF-4CD1437BE24C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04947-F2DB-4BD5-B9F1-09C5F3F3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A5039-301B-4141-A8B8-150866D2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57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03EC-6AE9-4E98-980E-DA702F0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32E80-A3E0-461B-8B02-94BCA0D50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FB42E-1F2B-4883-98F4-209FE3B4F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3D204-2FD9-44C6-BCC7-D6402DF37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8E56-3707-40C6-A90A-6FA8DFAA33AE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04329-0D9E-4199-ADBB-5327BA37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F984D-A1F9-4CAB-982D-9B534C2B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685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BFC1-8DC2-4470-9D95-6B6A35B2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77A53-57D6-4DD1-AF9A-AEE6AB57D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A066B-8D2C-474F-A727-BA9A5A442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169F4-21B2-4E45-A341-4BA898E7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0D8C-61A7-41A4-BBFC-CE69202CA12D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BC883-94E8-4174-BA64-B4621711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AC938-772B-484D-9A0E-12110B90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38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3BB6F-D537-4627-B69A-023C873E6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57767-2C3C-4E94-895D-A65A7FDEC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99A8-73D9-4BB8-ABE6-7449C7484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C5FF-3724-4762-8E66-B7065F2DAAAB}" type="datetime1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098AD-3405-4C83-92CC-A890AB556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C41CD-DD27-47F0-A090-29E3F1A7F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BB80C-CE16-487A-B3C7-72D0876C6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1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taebum/AttentionedDeepPaint/blob/master/poster.pdf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taebum/AttentionedDeepPaint/blob/master/poster.pdf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mic.eu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mic.eu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://phdcomic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hyperlink" Target="http://phdcomics.com/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8.png"/><Relationship Id="rId10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11.png"/><Relationship Id="rId14" Type="http://schemas.openxmlformats.org/officeDocument/2006/relationships/hyperlink" Target="http://phdcomic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18" Type="http://schemas.openxmlformats.org/officeDocument/2006/relationships/hyperlink" Target="http://phdcomics.com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14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8.png"/><Relationship Id="rId1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11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l.archives-ouvertes.fr/hal-01891876/docum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mic.eu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l.archives-ouvertes.fr/hal-01891876/documen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taebum/AttentionedDeepPaint/blob/master/poster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BFDB-74A7-47EA-9626-DC5CC7C19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Automatic Flat </a:t>
            </a:r>
            <a:r>
              <a:rPr lang="en-US" altLang="zh-CN" b="1" dirty="0" err="1"/>
              <a:t>Colouring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623F8-A46F-4DF6-8E86-A52D29C28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000" dirty="0" err="1"/>
              <a:t>Shuo</a:t>
            </a:r>
            <a:r>
              <a:rPr lang="en-US" altLang="zh-CN" sz="2000" dirty="0"/>
              <a:t> Wen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192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9351E-7CB0-4DD1-A2F3-9C2C42D78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6" y="2067537"/>
            <a:ext cx="3244869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C518A-55F0-4425-9B89-C489604FD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" r="388" b="1136"/>
          <a:stretch/>
        </p:blipFill>
        <p:spPr>
          <a:xfrm>
            <a:off x="2816912" y="1484625"/>
            <a:ext cx="8503618" cy="2533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C7AD5-14D4-4962-981B-7172DA9B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</a:t>
            </a:r>
            <a:r>
              <a:rPr lang="en-US" altLang="zh-CN" dirty="0" err="1"/>
              <a:t>Attentioned</a:t>
            </a:r>
            <a:r>
              <a:rPr lang="en-US" altLang="zh-CN" dirty="0"/>
              <a:t> Deep Painting</a:t>
            </a:r>
            <a:r>
              <a:rPr lang="en-US" altLang="zh-CN" baseline="30000" dirty="0"/>
              <a:t>1</a:t>
            </a:r>
            <a:endParaRPr lang="zh-CN" altLang="en-US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14007-80A8-46B4-8C66-5573EE61B773}"/>
              </a:ext>
            </a:extLst>
          </p:cNvPr>
          <p:cNvSpPr txBox="1"/>
          <p:nvPr/>
        </p:nvSpPr>
        <p:spPr>
          <a:xfrm>
            <a:off x="334850" y="3393100"/>
            <a:ext cx="200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 Image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8E980-B85D-469F-A1C7-D1DCFA5D32EF}"/>
              </a:ext>
            </a:extLst>
          </p:cNvPr>
          <p:cNvSpPr txBox="1"/>
          <p:nvPr/>
        </p:nvSpPr>
        <p:spPr>
          <a:xfrm>
            <a:off x="5512158" y="4241508"/>
            <a:ext cx="423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Generator: Attention U-net</a:t>
            </a:r>
            <a:endParaRPr lang="zh-CN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29453F-8623-4AFB-BF01-7E958096A1F9}"/>
              </a:ext>
            </a:extLst>
          </p:cNvPr>
          <p:cNvSpPr txBox="1"/>
          <p:nvPr/>
        </p:nvSpPr>
        <p:spPr>
          <a:xfrm>
            <a:off x="527172" y="6413558"/>
            <a:ext cx="638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：</a:t>
            </a:r>
            <a:r>
              <a:rPr lang="en-US" altLang="zh-CN" sz="1400" dirty="0">
                <a:hlinkClick r:id="rId4"/>
              </a:rPr>
              <a:t>https://github.com/ktaebum/AttentionedDeepPaint/blob/master/poster.pdf</a:t>
            </a: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1624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2D384FC-AB3A-414F-8824-338C379D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23" y="4917471"/>
            <a:ext cx="2695951" cy="295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9351E-7CB0-4DD1-A2F3-9C2C42D78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6" y="2067537"/>
            <a:ext cx="3244869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C518A-55F0-4425-9B89-C489604FDD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b="1938"/>
          <a:stretch/>
        </p:blipFill>
        <p:spPr>
          <a:xfrm>
            <a:off x="2823810" y="1484625"/>
            <a:ext cx="8529990" cy="251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C7AD5-14D4-4962-981B-7172DA9B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</a:t>
            </a:r>
            <a:r>
              <a:rPr lang="en-US" altLang="zh-CN" dirty="0" err="1"/>
              <a:t>Attentioned</a:t>
            </a:r>
            <a:r>
              <a:rPr lang="en-US" altLang="zh-CN" dirty="0"/>
              <a:t> Deep Painting</a:t>
            </a:r>
            <a:r>
              <a:rPr lang="en-US" altLang="zh-CN" baseline="30000" dirty="0"/>
              <a:t>1</a:t>
            </a:r>
            <a:endParaRPr lang="zh-CN" altLang="en-US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14007-80A8-46B4-8C66-5573EE61B773}"/>
              </a:ext>
            </a:extLst>
          </p:cNvPr>
          <p:cNvSpPr txBox="1"/>
          <p:nvPr/>
        </p:nvSpPr>
        <p:spPr>
          <a:xfrm>
            <a:off x="334850" y="3393100"/>
            <a:ext cx="200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 Image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8E980-B85D-469F-A1C7-D1DCFA5D32EF}"/>
              </a:ext>
            </a:extLst>
          </p:cNvPr>
          <p:cNvSpPr txBox="1"/>
          <p:nvPr/>
        </p:nvSpPr>
        <p:spPr>
          <a:xfrm>
            <a:off x="5512158" y="4241508"/>
            <a:ext cx="423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Generator: Attention U-net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D853C-DAFB-4CD2-976B-E909FD2AB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28" y="4854618"/>
            <a:ext cx="3210373" cy="409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E73C76-4124-4092-A89C-80B3873C2251}"/>
              </a:ext>
            </a:extLst>
          </p:cNvPr>
          <p:cNvSpPr txBox="1"/>
          <p:nvPr/>
        </p:nvSpPr>
        <p:spPr>
          <a:xfrm>
            <a:off x="185422" y="4854618"/>
            <a:ext cx="151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Loss function:</a:t>
            </a:r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90BA3-0FAD-42CA-AF20-6C36666170FB}"/>
              </a:ext>
            </a:extLst>
          </p:cNvPr>
          <p:cNvSpPr/>
          <p:nvPr/>
        </p:nvSpPr>
        <p:spPr>
          <a:xfrm>
            <a:off x="1824886" y="4854618"/>
            <a:ext cx="2260447" cy="409632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F3770-11FA-4A63-AA5E-6405511B904B}"/>
              </a:ext>
            </a:extLst>
          </p:cNvPr>
          <p:cNvSpPr/>
          <p:nvPr/>
        </p:nvSpPr>
        <p:spPr>
          <a:xfrm>
            <a:off x="4263492" y="4854618"/>
            <a:ext cx="746010" cy="409632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506177-8C30-4E70-BA0E-7EB95FF677A4}"/>
              </a:ext>
            </a:extLst>
          </p:cNvPr>
          <p:cNvCxnSpPr>
            <a:cxnSpLocks/>
          </p:cNvCxnSpPr>
          <p:nvPr/>
        </p:nvCxnSpPr>
        <p:spPr>
          <a:xfrm>
            <a:off x="2963370" y="5264250"/>
            <a:ext cx="0" cy="50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A6047E6-5E44-479C-96F3-90660CE30C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8" y="5843652"/>
            <a:ext cx="5353797" cy="3143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64D673-ADE5-48BF-BBC7-792C5BE92EB8}"/>
              </a:ext>
            </a:extLst>
          </p:cNvPr>
          <p:cNvSpPr/>
          <p:nvPr/>
        </p:nvSpPr>
        <p:spPr>
          <a:xfrm>
            <a:off x="668904" y="5764541"/>
            <a:ext cx="5427093" cy="409632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D9D762-7F94-45F3-9C77-0AE3C0146DC3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5009502" y="5059434"/>
            <a:ext cx="2678804" cy="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0B5FB62-AE8A-48F9-B37C-F2BD27076F2A}"/>
              </a:ext>
            </a:extLst>
          </p:cNvPr>
          <p:cNvSpPr/>
          <p:nvPr/>
        </p:nvSpPr>
        <p:spPr>
          <a:xfrm>
            <a:off x="7688306" y="4854627"/>
            <a:ext cx="2898127" cy="40962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29453F-8623-4AFB-BF01-7E958096A1F9}"/>
              </a:ext>
            </a:extLst>
          </p:cNvPr>
          <p:cNvSpPr txBox="1"/>
          <p:nvPr/>
        </p:nvSpPr>
        <p:spPr>
          <a:xfrm>
            <a:off x="527172" y="6413558"/>
            <a:ext cx="638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：</a:t>
            </a:r>
            <a:r>
              <a:rPr lang="en-US" altLang="zh-CN" sz="1400" dirty="0">
                <a:hlinkClick r:id="rId8"/>
              </a:rPr>
              <a:t>https://github.com/ktaebum/AttentionedDeepPaint/blob/master/poster.pdf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79BA9D-92BB-4894-B0AB-0F8CFECB5AD9}"/>
              </a:ext>
            </a:extLst>
          </p:cNvPr>
          <p:cNvSpPr txBox="1"/>
          <p:nvPr/>
        </p:nvSpPr>
        <p:spPr>
          <a:xfrm>
            <a:off x="1966909" y="5342922"/>
            <a:ext cx="1700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 loss</a:t>
            </a:r>
            <a:endParaRPr lang="zh-CN" alt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4DD875-D98D-4912-B344-F4DAABED6097}"/>
              </a:ext>
            </a:extLst>
          </p:cNvPr>
          <p:cNvSpPr txBox="1"/>
          <p:nvPr/>
        </p:nvSpPr>
        <p:spPr>
          <a:xfrm>
            <a:off x="5436436" y="4732097"/>
            <a:ext cx="2260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loss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9602F95-8B77-4B42-9EA9-20752DFE91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" r="388" b="1136"/>
          <a:stretch/>
        </p:blipFill>
        <p:spPr>
          <a:xfrm>
            <a:off x="2816912" y="1484625"/>
            <a:ext cx="8503618" cy="25335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D6644EB-C3FB-4956-B843-76549947B4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" r="388" b="1136"/>
          <a:stretch/>
        </p:blipFill>
        <p:spPr>
          <a:xfrm>
            <a:off x="2814764" y="1482477"/>
            <a:ext cx="8503618" cy="2533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F9091-8DAB-42D0-B7E9-6FAF4867789B}"/>
              </a:ext>
            </a:extLst>
          </p:cNvPr>
          <p:cNvSpPr txBox="1"/>
          <p:nvPr/>
        </p:nvSpPr>
        <p:spPr>
          <a:xfrm>
            <a:off x="8113987" y="5774671"/>
            <a:ext cx="281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(Discriminator: CNN)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24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A55E-171A-4A07-BC48-796E5C11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5AFE-DF92-4C22-A7DD-402750550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/>
              <a:t>Intro</a:t>
            </a:r>
          </a:p>
          <a:p>
            <a:pPr marL="514350" indent="-514350">
              <a:buAutoNum type="arabicPeriod"/>
            </a:pPr>
            <a:r>
              <a:rPr lang="en-US" altLang="zh-CN" dirty="0"/>
              <a:t>Method</a:t>
            </a:r>
          </a:p>
          <a:p>
            <a:pPr marL="514350" indent="-514350">
              <a:buAutoNum type="arabicPeriod"/>
            </a:pPr>
            <a:r>
              <a:rPr lang="en-US" altLang="zh-CN" b="1" dirty="0"/>
              <a:t>Our work</a:t>
            </a:r>
          </a:p>
          <a:p>
            <a:pPr marL="514350" indent="-514350">
              <a:buAutoNum type="arabicPeriod"/>
            </a:pPr>
            <a:r>
              <a:rPr lang="en-US" altLang="zh-CN" dirty="0"/>
              <a:t>Next steps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A19F9-B23A-4127-A006-ECAA852B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8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28DC89C-1044-4699-A75A-227638D9B583}"/>
              </a:ext>
            </a:extLst>
          </p:cNvPr>
          <p:cNvSpPr/>
          <p:nvPr/>
        </p:nvSpPr>
        <p:spPr>
          <a:xfrm>
            <a:off x="507607" y="1437713"/>
            <a:ext cx="10515600" cy="48858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2000">
                <a:schemeClr val="accent1">
                  <a:tint val="44500"/>
                  <a:satMod val="160000"/>
                  <a:alpha val="51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411B0-5FBC-48B6-8FFC-178A97D1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Stroke closing algorithm from GMIC</a:t>
            </a:r>
            <a:r>
              <a:rPr lang="en-US" altLang="zh-CN" baseline="30000" dirty="0"/>
              <a:t>1</a:t>
            </a:r>
            <a:endParaRPr lang="zh-CN" altLang="en-US" baseline="-25000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7DF78E8A-9297-41E2-9023-A37896C4B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63" y="1705630"/>
            <a:ext cx="2437735" cy="1723370"/>
          </a:xfr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5BFF82C-BD83-4E4E-B6C8-E3D2347A1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2" y="3957010"/>
            <a:ext cx="2437735" cy="17233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E51E313-5777-480A-92FE-AB5CFE93E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3" y="1690688"/>
            <a:ext cx="2437735" cy="17233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051DBCB-A3AB-4ECD-AF94-C5FB67DA843D}"/>
              </a:ext>
            </a:extLst>
          </p:cNvPr>
          <p:cNvSpPr txBox="1"/>
          <p:nvPr/>
        </p:nvSpPr>
        <p:spPr>
          <a:xfrm>
            <a:off x="669702" y="6422613"/>
            <a:ext cx="208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1: </a:t>
            </a:r>
            <a:r>
              <a:rPr lang="en-US" altLang="zh-CN" sz="1400" dirty="0">
                <a:hlinkClick r:id="rId6"/>
              </a:rPr>
              <a:t>https://gmic.eu/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2A92D3-F4FF-43A1-ABB1-16650985EC5A}"/>
              </a:ext>
            </a:extLst>
          </p:cNvPr>
          <p:cNvSpPr txBox="1"/>
          <p:nvPr/>
        </p:nvSpPr>
        <p:spPr>
          <a:xfrm>
            <a:off x="1918953" y="3453109"/>
            <a:ext cx="112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E61328-22CA-45A9-AFBA-2E29352E1E4C}"/>
              </a:ext>
            </a:extLst>
          </p:cNvPr>
          <p:cNvSpPr txBox="1"/>
          <p:nvPr/>
        </p:nvSpPr>
        <p:spPr>
          <a:xfrm>
            <a:off x="4900518" y="3453846"/>
            <a:ext cx="112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616B2D-0D91-4D6C-9D24-91FFEB150B78}"/>
              </a:ext>
            </a:extLst>
          </p:cNvPr>
          <p:cNvSpPr txBox="1"/>
          <p:nvPr/>
        </p:nvSpPr>
        <p:spPr>
          <a:xfrm>
            <a:off x="1803777" y="5782662"/>
            <a:ext cx="140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28A3F3-E697-4F66-BCF6-C728C5D8779F}"/>
              </a:ext>
            </a:extLst>
          </p:cNvPr>
          <p:cNvSpPr txBox="1"/>
          <p:nvPr/>
        </p:nvSpPr>
        <p:spPr>
          <a:xfrm>
            <a:off x="4979938" y="5782662"/>
            <a:ext cx="96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1CD07-10D9-4066-A092-D3107C93E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62" y="3957010"/>
            <a:ext cx="2437735" cy="1723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8A71D-568A-4427-9751-F729E14DA5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2" y="3952856"/>
            <a:ext cx="2437734" cy="1723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7B9242-C6E1-4250-998A-130428B7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32" y="3950869"/>
            <a:ext cx="2437736" cy="1723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670E7-031D-4F61-87FA-BABE12AFC629}"/>
              </a:ext>
            </a:extLst>
          </p:cNvPr>
          <p:cNvSpPr txBox="1"/>
          <p:nvPr/>
        </p:nvSpPr>
        <p:spPr>
          <a:xfrm>
            <a:off x="7662042" y="5783393"/>
            <a:ext cx="169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CA09C-9AE2-4794-81A8-88F1242D0D89}"/>
              </a:ext>
            </a:extLst>
          </p:cNvPr>
          <p:cNvSpPr txBox="1"/>
          <p:nvPr/>
        </p:nvSpPr>
        <p:spPr>
          <a:xfrm>
            <a:off x="7075650" y="1896547"/>
            <a:ext cx="3889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result from function</a:t>
            </a:r>
          </a:p>
          <a:p>
            <a:r>
              <a:rPr lang="en-US" altLang="zh-CN" sz="1800" b="0" i="1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fx_colorize_lineart_smart</a:t>
            </a:r>
            <a:r>
              <a:rPr lang="en-US" altLang="zh-CN" sz="18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GMIC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B07C82-7F88-4FDD-94C7-F2D1188DB4D3}"/>
              </a:ext>
            </a:extLst>
          </p:cNvPr>
          <p:cNvCxnSpPr>
            <a:cxnSpLocks/>
          </p:cNvCxnSpPr>
          <p:nvPr/>
        </p:nvCxnSpPr>
        <p:spPr>
          <a:xfrm flipH="1">
            <a:off x="6737132" y="2932386"/>
            <a:ext cx="1965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574E28-84DB-4245-811B-D8282F450D7A}"/>
              </a:ext>
            </a:extLst>
          </p:cNvPr>
          <p:cNvCxnSpPr/>
          <p:nvPr/>
        </p:nvCxnSpPr>
        <p:spPr>
          <a:xfrm flipV="1">
            <a:off x="8702567" y="2603005"/>
            <a:ext cx="0" cy="333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539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28DC89C-1044-4699-A75A-227638D9B583}"/>
              </a:ext>
            </a:extLst>
          </p:cNvPr>
          <p:cNvSpPr/>
          <p:nvPr/>
        </p:nvSpPr>
        <p:spPr>
          <a:xfrm>
            <a:off x="507607" y="1437713"/>
            <a:ext cx="10515600" cy="48858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2000">
                <a:schemeClr val="accent1">
                  <a:tint val="44500"/>
                  <a:satMod val="160000"/>
                  <a:alpha val="51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411B0-5FBC-48B6-8FFC-178A97D1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Stroke closing algorithm from GMIC</a:t>
            </a:r>
            <a:r>
              <a:rPr lang="en-US" altLang="zh-CN" baseline="30000" dirty="0"/>
              <a:t>1</a:t>
            </a:r>
            <a:endParaRPr lang="zh-CN" altLang="en-US" baseline="-25000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7DF78E8A-9297-41E2-9023-A37896C4B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63" y="1705630"/>
            <a:ext cx="2437735" cy="1723370"/>
          </a:xfr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5BFF82C-BD83-4E4E-B6C8-E3D2347A1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2" y="3957010"/>
            <a:ext cx="2437735" cy="17233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E51E313-5777-480A-92FE-AB5CFE93E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3" y="1690688"/>
            <a:ext cx="2437735" cy="17233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051DBCB-A3AB-4ECD-AF94-C5FB67DA843D}"/>
              </a:ext>
            </a:extLst>
          </p:cNvPr>
          <p:cNvSpPr txBox="1"/>
          <p:nvPr/>
        </p:nvSpPr>
        <p:spPr>
          <a:xfrm>
            <a:off x="669702" y="6422613"/>
            <a:ext cx="208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1: </a:t>
            </a:r>
            <a:r>
              <a:rPr lang="en-US" altLang="zh-CN" sz="1400" dirty="0">
                <a:hlinkClick r:id="rId6"/>
              </a:rPr>
              <a:t>https://gmic.eu/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2A92D3-F4FF-43A1-ABB1-16650985EC5A}"/>
              </a:ext>
            </a:extLst>
          </p:cNvPr>
          <p:cNvSpPr txBox="1"/>
          <p:nvPr/>
        </p:nvSpPr>
        <p:spPr>
          <a:xfrm>
            <a:off x="1918953" y="3453109"/>
            <a:ext cx="112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E61328-22CA-45A9-AFBA-2E29352E1E4C}"/>
              </a:ext>
            </a:extLst>
          </p:cNvPr>
          <p:cNvSpPr txBox="1"/>
          <p:nvPr/>
        </p:nvSpPr>
        <p:spPr>
          <a:xfrm>
            <a:off x="4900518" y="3453846"/>
            <a:ext cx="112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28A3F3-E697-4F66-BCF6-C728C5D8779F}"/>
              </a:ext>
            </a:extLst>
          </p:cNvPr>
          <p:cNvSpPr txBox="1"/>
          <p:nvPr/>
        </p:nvSpPr>
        <p:spPr>
          <a:xfrm>
            <a:off x="4979938" y="5782662"/>
            <a:ext cx="96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0E67BA-7187-48BB-84D7-D6E7D0ABED54}"/>
              </a:ext>
            </a:extLst>
          </p:cNvPr>
          <p:cNvSpPr/>
          <p:nvPr/>
        </p:nvSpPr>
        <p:spPr>
          <a:xfrm>
            <a:off x="4584879" y="2763276"/>
            <a:ext cx="167426" cy="167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589D0-2CA6-45F2-9443-1561A6A23F58}"/>
              </a:ext>
            </a:extLst>
          </p:cNvPr>
          <p:cNvSpPr/>
          <p:nvPr/>
        </p:nvSpPr>
        <p:spPr>
          <a:xfrm>
            <a:off x="5294505" y="1744875"/>
            <a:ext cx="560232" cy="443450"/>
          </a:xfrm>
          <a:prstGeom prst="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AAC37-2582-4E34-9CFB-28F6AE5347A2}"/>
              </a:ext>
            </a:extLst>
          </p:cNvPr>
          <p:cNvSpPr txBox="1"/>
          <p:nvPr/>
        </p:nvSpPr>
        <p:spPr>
          <a:xfrm>
            <a:off x="6906704" y="1791115"/>
            <a:ext cx="3902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More regions than we expected:</a:t>
            </a:r>
          </a:p>
          <a:p>
            <a:endParaRPr lang="en-US" altLang="zh-CN" b="1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No influence but only when we have a perfect colored image.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>
              <a:solidFill>
                <a:schemeClr val="accent1"/>
              </a:solidFill>
            </a:endParaRPr>
          </a:p>
          <a:p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Less regions than we expected: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Cause several connected regions to be the same color.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1A1C4-3039-4DB4-B27D-D6D88BF05A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62" y="3957010"/>
            <a:ext cx="2437735" cy="1723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6395F9-A58A-4E22-9E6E-62CBB40629B3}"/>
              </a:ext>
            </a:extLst>
          </p:cNvPr>
          <p:cNvSpPr txBox="1"/>
          <p:nvPr/>
        </p:nvSpPr>
        <p:spPr>
          <a:xfrm>
            <a:off x="1803777" y="5782662"/>
            <a:ext cx="140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21F6D-3263-44B5-9A91-B2465EF25AC4}"/>
              </a:ext>
            </a:extLst>
          </p:cNvPr>
          <p:cNvSpPr/>
          <p:nvPr/>
        </p:nvSpPr>
        <p:spPr>
          <a:xfrm>
            <a:off x="4468969" y="5061397"/>
            <a:ext cx="431549" cy="35889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45CE4-119A-4C39-9ECA-85E8E997FB02}"/>
              </a:ext>
            </a:extLst>
          </p:cNvPr>
          <p:cNvSpPr/>
          <p:nvPr/>
        </p:nvSpPr>
        <p:spPr>
          <a:xfrm>
            <a:off x="5407195" y="4172493"/>
            <a:ext cx="167426" cy="167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81375-B7DF-4A7F-8F5A-3094B72142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2" y="3952856"/>
            <a:ext cx="2437734" cy="17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7AD5-14D4-4962-981B-7172DA9B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dataset of ADP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95F43-76C3-4074-8ED7-EF7105380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85" y="1894489"/>
            <a:ext cx="2919248" cy="2919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16D8D-4D0A-49BF-B2DA-AEFBA8222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38" y="1894489"/>
            <a:ext cx="2919248" cy="2919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AE80C7-C3C9-4183-AC5C-FBA3353886F6}"/>
              </a:ext>
            </a:extLst>
          </p:cNvPr>
          <p:cNvSpPr txBox="1"/>
          <p:nvPr/>
        </p:nvSpPr>
        <p:spPr>
          <a:xfrm>
            <a:off x="430924" y="5002917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Dataset of ADP:                 sketches                              colored image with shadow and other effects</a:t>
            </a:r>
          </a:p>
          <a:p>
            <a:endParaRPr lang="en-US" altLang="zh-CN" dirty="0"/>
          </a:p>
          <a:p>
            <a:r>
              <a:rPr lang="en-US" altLang="zh-CN" dirty="0"/>
              <a:t>What we need:                  line-arts                                              image with only flat color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968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7AD5-14D4-4962-981B-7172DA9B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created dataset</a:t>
            </a:r>
            <a:r>
              <a:rPr lang="en-US" altLang="zh-CN" baseline="30000" dirty="0"/>
              <a:t>1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E6708-A2A3-4651-9401-2AAC73F53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3822">
            <a:off x="1100871" y="1874729"/>
            <a:ext cx="3441485" cy="1489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05CB4-4303-4C15-A7F5-C0659749B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5317">
            <a:off x="1183425" y="2016680"/>
            <a:ext cx="3754620" cy="1627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5509C-E250-44D5-B8A8-911010895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6503">
            <a:off x="524187" y="2311159"/>
            <a:ext cx="3061968" cy="1326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4BC69-78D4-499C-978A-762B4FF65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5886">
            <a:off x="2568725" y="1923072"/>
            <a:ext cx="2857500" cy="12382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A86217E-15B4-4232-B6D0-BBDE2B26A090}"/>
              </a:ext>
            </a:extLst>
          </p:cNvPr>
          <p:cNvSpPr txBox="1"/>
          <p:nvPr/>
        </p:nvSpPr>
        <p:spPr>
          <a:xfrm>
            <a:off x="662958" y="6427678"/>
            <a:ext cx="2492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1: </a:t>
            </a:r>
            <a:r>
              <a:rPr lang="en-US" altLang="zh-CN" sz="1400" dirty="0">
                <a:hlinkClick r:id="rId7"/>
              </a:rPr>
              <a:t>http://phdcomics.com</a:t>
            </a:r>
            <a:endParaRPr lang="en-US" altLang="zh-CN" sz="1400" dirty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20816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7AD5-14D4-4962-981B-7172DA9B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created dataset</a:t>
            </a:r>
            <a:r>
              <a:rPr lang="en-US" altLang="zh-CN" baseline="30000" dirty="0"/>
              <a:t>1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E6708-A2A3-4651-9401-2AAC73F53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3822">
            <a:off x="1100871" y="1874729"/>
            <a:ext cx="3441485" cy="1489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05CB4-4303-4C15-A7F5-C0659749B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5317">
            <a:off x="1183425" y="2016680"/>
            <a:ext cx="3754620" cy="1627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5509C-E250-44D5-B8A8-911010895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6503">
            <a:off x="524187" y="2311159"/>
            <a:ext cx="3061968" cy="132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07A552-8B27-4FED-986E-F766137E3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22" y="4549224"/>
            <a:ext cx="2994336" cy="1297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4BC69-78D4-499C-978A-762B4FF65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5886">
            <a:off x="2568725" y="1923072"/>
            <a:ext cx="2857500" cy="1238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20B74-220B-40A7-BFF1-C7CCC9EC8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38" y="4744839"/>
            <a:ext cx="2857500" cy="1238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97E0CF-82B4-4C2A-A892-FD4775491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41" y="4903155"/>
            <a:ext cx="3030342" cy="13131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072693-9A75-4992-8723-F936F41B38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44" y="5102453"/>
            <a:ext cx="3030342" cy="1313148"/>
          </a:xfrm>
          <a:prstGeom prst="rect">
            <a:avLst/>
          </a:prstGeom>
        </p:spPr>
      </p:pic>
      <p:sp>
        <p:nvSpPr>
          <p:cNvPr id="46" name="Arrow: Down 45">
            <a:extLst>
              <a:ext uri="{FF2B5EF4-FFF2-40B4-BE49-F238E27FC236}">
                <a16:creationId xmlns:a16="http://schemas.microsoft.com/office/drawing/2014/main" id="{0A5594E7-B40B-4EEC-B94E-0417392D4C63}"/>
              </a:ext>
            </a:extLst>
          </p:cNvPr>
          <p:cNvSpPr/>
          <p:nvPr/>
        </p:nvSpPr>
        <p:spPr>
          <a:xfrm>
            <a:off x="2956988" y="3988498"/>
            <a:ext cx="146820" cy="3728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54D68-54C3-411B-AE84-601761FCC6DA}"/>
              </a:ext>
            </a:extLst>
          </p:cNvPr>
          <p:cNvSpPr txBox="1"/>
          <p:nvPr/>
        </p:nvSpPr>
        <p:spPr>
          <a:xfrm>
            <a:off x="662958" y="6427678"/>
            <a:ext cx="2492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1: </a:t>
            </a:r>
            <a:r>
              <a:rPr lang="en-US" altLang="zh-CN" sz="1400" dirty="0">
                <a:hlinkClick r:id="rId10"/>
              </a:rPr>
              <a:t>http://phdcomics.com</a:t>
            </a:r>
            <a:endParaRPr lang="en-US" altLang="zh-CN" sz="1400" dirty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334419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7AD5-14D4-4962-981B-7172DA9B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created dataset</a:t>
            </a:r>
            <a:r>
              <a:rPr lang="en-US" altLang="zh-CN" baseline="30000" dirty="0"/>
              <a:t>1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E6708-A2A3-4651-9401-2AAC73F53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3822">
            <a:off x="1100871" y="1874729"/>
            <a:ext cx="3441485" cy="1489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05CB4-4303-4C15-A7F5-C0659749B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5317">
            <a:off x="1183425" y="2016680"/>
            <a:ext cx="3754620" cy="1627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5509C-E250-44D5-B8A8-911010895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6503">
            <a:off x="524187" y="2311159"/>
            <a:ext cx="3061968" cy="132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07A552-8B27-4FED-986E-F766137E3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22" y="4549224"/>
            <a:ext cx="2994336" cy="1297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4BC69-78D4-499C-978A-762B4FF65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5886">
            <a:off x="2568725" y="1923072"/>
            <a:ext cx="2857500" cy="1238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20B74-220B-40A7-BFF1-C7CCC9EC8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38" y="4744839"/>
            <a:ext cx="2857500" cy="1238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97E0CF-82B4-4C2A-A892-FD4775491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41" y="4903155"/>
            <a:ext cx="3030342" cy="13131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D6A888-3DB5-4184-9076-D872CD8B3E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52" y="4537720"/>
            <a:ext cx="1101962" cy="19100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A708A7-6BFE-40A8-AAD5-4A3E43BED1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089" y="4733485"/>
            <a:ext cx="1101962" cy="19100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BFA82A-52F2-4249-B8AA-C52D82C160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36" y="4537719"/>
            <a:ext cx="1101962" cy="19100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ABA5C0-8E85-44E3-A31E-8253DC31AF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326" y="4733485"/>
            <a:ext cx="1101962" cy="19100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072693-9A75-4992-8723-F936F41B38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44" y="5102453"/>
            <a:ext cx="3030342" cy="1313148"/>
          </a:xfrm>
          <a:prstGeom prst="rect">
            <a:avLst/>
          </a:prstGeom>
        </p:spPr>
      </p:pic>
      <p:sp>
        <p:nvSpPr>
          <p:cNvPr id="46" name="Arrow: Down 45">
            <a:extLst>
              <a:ext uri="{FF2B5EF4-FFF2-40B4-BE49-F238E27FC236}">
                <a16:creationId xmlns:a16="http://schemas.microsoft.com/office/drawing/2014/main" id="{0A5594E7-B40B-4EEC-B94E-0417392D4C63}"/>
              </a:ext>
            </a:extLst>
          </p:cNvPr>
          <p:cNvSpPr/>
          <p:nvPr/>
        </p:nvSpPr>
        <p:spPr>
          <a:xfrm>
            <a:off x="2956988" y="3988498"/>
            <a:ext cx="146820" cy="3728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D70670AC-D3F9-4FA7-ABCF-F74F3D9EE944}"/>
              </a:ext>
            </a:extLst>
          </p:cNvPr>
          <p:cNvSpPr/>
          <p:nvPr/>
        </p:nvSpPr>
        <p:spPr>
          <a:xfrm rot="16200000">
            <a:off x="5947758" y="5423725"/>
            <a:ext cx="100884" cy="3728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123DC-87A4-41B9-BA24-3A697D04863C}"/>
              </a:ext>
            </a:extLst>
          </p:cNvPr>
          <p:cNvSpPr txBox="1"/>
          <p:nvPr/>
        </p:nvSpPr>
        <p:spPr>
          <a:xfrm>
            <a:off x="662958" y="6427678"/>
            <a:ext cx="2492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1: </a:t>
            </a:r>
            <a:r>
              <a:rPr lang="en-US" altLang="zh-CN" sz="1400" dirty="0">
                <a:hlinkClick r:id="rId14"/>
              </a:rPr>
              <a:t>http://phdcomics.com</a:t>
            </a:r>
            <a:endParaRPr lang="en-US" altLang="zh-CN" sz="1400" dirty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9874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7AD5-14D4-4962-981B-7172DA9B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created dataset</a:t>
            </a:r>
            <a:r>
              <a:rPr lang="en-US" altLang="zh-CN" baseline="30000" dirty="0"/>
              <a:t>1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E6708-A2A3-4651-9401-2AAC73F53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3822">
            <a:off x="1100871" y="1874729"/>
            <a:ext cx="3441485" cy="1489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05CB4-4303-4C15-A7F5-C0659749B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5317">
            <a:off x="1183425" y="2016680"/>
            <a:ext cx="3754620" cy="1627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5509C-E250-44D5-B8A8-911010895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6503">
            <a:off x="524187" y="2311159"/>
            <a:ext cx="3061968" cy="132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07A552-8B27-4FED-986E-F766137E3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22" y="4549224"/>
            <a:ext cx="2994336" cy="1297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4BC69-78D4-499C-978A-762B4FF65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5886">
            <a:off x="2568725" y="1923072"/>
            <a:ext cx="2857500" cy="1238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20B74-220B-40A7-BFF1-C7CCC9EC8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38" y="4744839"/>
            <a:ext cx="2857500" cy="1238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97E0CF-82B4-4C2A-A892-FD4775491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41" y="4903155"/>
            <a:ext cx="3030342" cy="13131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D6A888-3DB5-4184-9076-D872CD8B3E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52" y="4537720"/>
            <a:ext cx="1101962" cy="19100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A708A7-6BFE-40A8-AAD5-4A3E43BED1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089" y="4733485"/>
            <a:ext cx="1101962" cy="19100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BFA82A-52F2-4249-B8AA-C52D82C160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36" y="4537719"/>
            <a:ext cx="1101962" cy="19100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ABA5C0-8E85-44E3-A31E-8253DC31AF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326" y="4733485"/>
            <a:ext cx="1101962" cy="19100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072693-9A75-4992-8723-F936F41B38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44" y="5102453"/>
            <a:ext cx="3030342" cy="13131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C351F6-BEEA-42A7-81FF-2216CC6049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76" y="1687880"/>
            <a:ext cx="1162648" cy="20152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DAB614F-F094-4093-A635-00D07130E7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155" y="2014685"/>
            <a:ext cx="1140873" cy="19775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1CA50B-5B8C-4811-8EBD-E83DE16D57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259" y="1648627"/>
            <a:ext cx="1207939" cy="20937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CCC80B0-7699-4528-B1AE-CFDFDD5F6A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429" y="2014685"/>
            <a:ext cx="1168459" cy="2025329"/>
          </a:xfrm>
          <a:prstGeom prst="rect">
            <a:avLst/>
          </a:prstGeom>
        </p:spPr>
      </p:pic>
      <p:sp>
        <p:nvSpPr>
          <p:cNvPr id="46" name="Arrow: Down 45">
            <a:extLst>
              <a:ext uri="{FF2B5EF4-FFF2-40B4-BE49-F238E27FC236}">
                <a16:creationId xmlns:a16="http://schemas.microsoft.com/office/drawing/2014/main" id="{0A5594E7-B40B-4EEC-B94E-0417392D4C63}"/>
              </a:ext>
            </a:extLst>
          </p:cNvPr>
          <p:cNvSpPr/>
          <p:nvPr/>
        </p:nvSpPr>
        <p:spPr>
          <a:xfrm>
            <a:off x="2956988" y="3988498"/>
            <a:ext cx="146820" cy="3728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D70670AC-D3F9-4FA7-ABCF-F74F3D9EE944}"/>
              </a:ext>
            </a:extLst>
          </p:cNvPr>
          <p:cNvSpPr/>
          <p:nvPr/>
        </p:nvSpPr>
        <p:spPr>
          <a:xfrm rot="16200000">
            <a:off x="5947758" y="5423725"/>
            <a:ext cx="100884" cy="3728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86E2C5B5-3CCF-474E-8036-E382CFA92869}"/>
              </a:ext>
            </a:extLst>
          </p:cNvPr>
          <p:cNvSpPr/>
          <p:nvPr/>
        </p:nvSpPr>
        <p:spPr>
          <a:xfrm rot="10800000">
            <a:off x="9281817" y="3988498"/>
            <a:ext cx="100884" cy="3728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AA0AE6-DE43-4016-AC3F-4ADA8287F1B6}"/>
              </a:ext>
            </a:extLst>
          </p:cNvPr>
          <p:cNvSpPr txBox="1"/>
          <p:nvPr/>
        </p:nvSpPr>
        <p:spPr>
          <a:xfrm>
            <a:off x="662958" y="6427678"/>
            <a:ext cx="2492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1: </a:t>
            </a:r>
            <a:r>
              <a:rPr lang="en-US" altLang="zh-CN" sz="1400" dirty="0">
                <a:hlinkClick r:id="rId18"/>
              </a:rPr>
              <a:t>http://phdcomics.com</a:t>
            </a:r>
            <a:endParaRPr lang="en-US" altLang="zh-CN" sz="1400" dirty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47495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A55E-171A-4A07-BC48-796E5C11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5AFE-DF92-4C22-A7DD-402750550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b="1" dirty="0"/>
              <a:t>Intro</a:t>
            </a:r>
          </a:p>
          <a:p>
            <a:pPr marL="514350" indent="-514350">
              <a:buAutoNum type="arabicPeriod"/>
            </a:pPr>
            <a:r>
              <a:rPr lang="en-US" altLang="zh-CN" dirty="0"/>
              <a:t>Method</a:t>
            </a:r>
          </a:p>
          <a:p>
            <a:pPr marL="514350" indent="-514350">
              <a:buAutoNum type="arabicPeriod"/>
            </a:pPr>
            <a:r>
              <a:rPr lang="en-US" altLang="zh-CN" dirty="0"/>
              <a:t>Our work</a:t>
            </a:r>
          </a:p>
          <a:p>
            <a:pPr marL="514350" indent="-514350">
              <a:buAutoNum type="arabicPeriod"/>
            </a:pPr>
            <a:r>
              <a:rPr lang="en-US" altLang="zh-CN" dirty="0"/>
              <a:t>Next steps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A19F9-B23A-4127-A006-ECAA852B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930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61F7-57A4-42F7-B2B9-195BC63A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first round training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3E74D-C627-4D4B-BF27-6B780430D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6" y="1993184"/>
            <a:ext cx="4155585" cy="13851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150E5-1DEA-4772-BDA4-53707B7A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6" y="3470565"/>
            <a:ext cx="4155585" cy="1385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96CCED-7579-4CAF-8B9B-36FF2862A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6" y="4947946"/>
            <a:ext cx="4155585" cy="1385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8E22D7-7CCE-415A-BF3B-94540800F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08" y="1993184"/>
            <a:ext cx="1385194" cy="1385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2BCD8-B257-4970-9A27-6D9FFFFC8B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08" y="3470565"/>
            <a:ext cx="1385194" cy="1385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9100A2-AC33-46AB-B941-B98435542D65}"/>
              </a:ext>
            </a:extLst>
          </p:cNvPr>
          <p:cNvSpPr txBox="1"/>
          <p:nvPr/>
        </p:nvSpPr>
        <p:spPr>
          <a:xfrm>
            <a:off x="725506" y="1506022"/>
            <a:ext cx="739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</a:t>
            </a:r>
            <a:r>
              <a:rPr lang="en-US" altLang="zh-CN" sz="1600" b="1" dirty="0"/>
              <a:t>line-art      reference image     output                    ground truth </a:t>
            </a:r>
            <a:endParaRPr lang="zh-CN" altLang="en-US" sz="1600" b="1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9B23E54-5B97-463C-9F76-651E38DF1D1D}"/>
              </a:ext>
            </a:extLst>
          </p:cNvPr>
          <p:cNvSpPr/>
          <p:nvPr/>
        </p:nvSpPr>
        <p:spPr>
          <a:xfrm>
            <a:off x="7547023" y="2228045"/>
            <a:ext cx="257576" cy="2305318"/>
          </a:xfrm>
          <a:prstGeom prst="rightBrace">
            <a:avLst>
              <a:gd name="adj1" fmla="val 8333"/>
              <a:gd name="adj2" fmla="val 4830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6D6A8B-A0CD-4BAE-87E3-524EE6A0C27B}"/>
              </a:ext>
            </a:extLst>
          </p:cNvPr>
          <p:cNvSpPr txBox="1"/>
          <p:nvPr/>
        </p:nvSpPr>
        <p:spPr>
          <a:xfrm>
            <a:off x="8117978" y="3016251"/>
            <a:ext cx="323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 works on the scenery which is similar to the training set</a:t>
            </a:r>
            <a:endParaRPr lang="zh-CN" alt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523C53-D050-4248-BEC2-4C977537D12A}"/>
              </a:ext>
            </a:extLst>
          </p:cNvPr>
          <p:cNvCxnSpPr>
            <a:cxnSpLocks/>
          </p:cNvCxnSpPr>
          <p:nvPr/>
        </p:nvCxnSpPr>
        <p:spPr>
          <a:xfrm>
            <a:off x="7353837" y="5640543"/>
            <a:ext cx="686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96F76C-85F8-4FF0-9477-A0F88DCF7B98}"/>
              </a:ext>
            </a:extLst>
          </p:cNvPr>
          <p:cNvSpPr txBox="1"/>
          <p:nvPr/>
        </p:nvSpPr>
        <p:spPr>
          <a:xfrm>
            <a:off x="8117978" y="5317377"/>
            <a:ext cx="358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 really transfers the color instead of ignoring the reference image!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2089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C12F48-A3E1-4C7D-88BF-8103BA75450B}"/>
              </a:ext>
            </a:extLst>
          </p:cNvPr>
          <p:cNvGrpSpPr/>
          <p:nvPr/>
        </p:nvGrpSpPr>
        <p:grpSpPr>
          <a:xfrm>
            <a:off x="2021391" y="938463"/>
            <a:ext cx="7392473" cy="4827118"/>
            <a:chOff x="2399763" y="1033057"/>
            <a:chExt cx="7392473" cy="48271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90F390-5D6E-4CE8-86D0-1FDA0A1BFA08}"/>
                </a:ext>
              </a:extLst>
            </p:cNvPr>
            <p:cNvGrpSpPr/>
            <p:nvPr/>
          </p:nvGrpSpPr>
          <p:grpSpPr>
            <a:xfrm>
              <a:off x="2399763" y="1033057"/>
              <a:ext cx="7392473" cy="4827118"/>
              <a:chOff x="2399763" y="1033057"/>
              <a:chExt cx="7392473" cy="482711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796CCED-7579-4CAF-8B9B-36FF2862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763" y="4474981"/>
                <a:ext cx="4155585" cy="138519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842BCD8-B257-4970-9A27-6D9FFFFC8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1765" y="2997600"/>
                <a:ext cx="1385194" cy="1385194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9100A2-AC33-46AB-B941-B98435542D65}"/>
                  </a:ext>
                </a:extLst>
              </p:cNvPr>
              <p:cNvSpPr txBox="1"/>
              <p:nvPr/>
            </p:nvSpPr>
            <p:spPr>
              <a:xfrm>
                <a:off x="2399763" y="1033057"/>
                <a:ext cx="7392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   </a:t>
                </a:r>
                <a:r>
                  <a:rPr lang="en-US" altLang="zh-CN" sz="1600" b="1" dirty="0"/>
                  <a:t>line-art      reference image     output                    ground truth </a:t>
                </a:r>
                <a:endParaRPr lang="zh-CN" altLang="en-US" sz="1600" b="1" dirty="0"/>
              </a:p>
            </p:txBody>
          </p:sp>
        </p:grpSp>
        <p:pic>
          <p:nvPicPr>
            <p:cNvPr id="17" name="Content Placeholder 4">
              <a:extLst>
                <a:ext uri="{FF2B5EF4-FFF2-40B4-BE49-F238E27FC236}">
                  <a16:creationId xmlns:a16="http://schemas.microsoft.com/office/drawing/2014/main" id="{3D35FBF3-B37D-4A13-9F68-56EA02A64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763" y="1520219"/>
              <a:ext cx="4155585" cy="138519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D41206-3E89-44B7-AED2-6B1F62CF6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765" y="1520219"/>
              <a:ext cx="1385194" cy="138519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CE3B034-8839-45AB-9D08-945207B2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763" y="2997600"/>
              <a:ext cx="4155585" cy="1385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773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E19898-5260-43EA-8EC6-34A8F7021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24" y="1986903"/>
            <a:ext cx="1908000" cy="19080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A22A52-0D4F-4A35-BA14-B6C0E4C1B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680" y="4202071"/>
            <a:ext cx="1908000" cy="190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ABC0BF-CB91-4B97-B9DD-314A4776F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680" y="1986903"/>
            <a:ext cx="1908000" cy="19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A8C563-B093-4905-BEFA-430559E07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2071"/>
            <a:ext cx="1908000" cy="190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A67A57-0808-421E-8995-4247996A4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6903"/>
            <a:ext cx="1908000" cy="190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DEF754-976D-43CF-8441-D9C12B402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32" y="4202071"/>
            <a:ext cx="1908000" cy="190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11D24D-98F8-44AA-8835-F9C888409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32" y="1902649"/>
            <a:ext cx="1908000" cy="19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FDA5E1-1AC7-45E0-8CED-60557F61F5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956" y="4202071"/>
            <a:ext cx="1908000" cy="19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80FC62-72AA-4572-88A5-6EF62572A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956" y="1986903"/>
            <a:ext cx="1908000" cy="190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314092-A1C3-4BB8-BD3F-B371BF163D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24" y="4202071"/>
            <a:ext cx="1908000" cy="190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E1421CD-0C25-4B9F-911F-F56C4A17245A}"/>
              </a:ext>
            </a:extLst>
          </p:cNvPr>
          <p:cNvSpPr txBox="1"/>
          <p:nvPr/>
        </p:nvSpPr>
        <p:spPr>
          <a:xfrm>
            <a:off x="1327597" y="1502624"/>
            <a:ext cx="1025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line-art                     color image                   regions                    current result             ground truth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8458ADE-7302-40BD-BD00-0596F4CF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Network – first round 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370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61F7-57A4-42F7-B2B9-195BC63A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first round training</a:t>
            </a:r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21E24-B6F2-4538-AB48-425766DCB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8" y="1855736"/>
            <a:ext cx="5021685" cy="16738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D078D9-D565-4223-B2BB-F80CFB3B9659}"/>
              </a:ext>
            </a:extLst>
          </p:cNvPr>
          <p:cNvSpPr txBox="1"/>
          <p:nvPr/>
        </p:nvSpPr>
        <p:spPr>
          <a:xfrm>
            <a:off x="6060834" y="1855736"/>
            <a:ext cx="5755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 network gets confused with the line-arts which have different styles from the training set. </a:t>
            </a:r>
          </a:p>
          <a:p>
            <a:endParaRPr lang="en-US" altLang="zh-CN" sz="800" dirty="0"/>
          </a:p>
          <a:p>
            <a:r>
              <a:rPr lang="en-US" altLang="zh-CN" sz="2000" dirty="0"/>
              <a:t>(e.g. a scenery which contains </a:t>
            </a:r>
            <a:r>
              <a:rPr lang="en-US" altLang="zh-CN" sz="2000" b="1" dirty="0"/>
              <a:t>only a character</a:t>
            </a:r>
            <a:r>
              <a:rPr lang="en-US" altLang="zh-CN" sz="2000" dirty="0"/>
              <a:t>; the </a:t>
            </a:r>
            <a:r>
              <a:rPr lang="en-US" altLang="zh-CN" sz="2000" b="1" dirty="0"/>
              <a:t>thickness of line</a:t>
            </a:r>
            <a:r>
              <a:rPr lang="en-US" altLang="zh-CN" sz="2000" dirty="0"/>
              <a:t> is different from the training images.)</a:t>
            </a:r>
            <a:endParaRPr lang="zh-CN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BBCEC-3116-419C-82E7-E56B9F0562C9}"/>
              </a:ext>
            </a:extLst>
          </p:cNvPr>
          <p:cNvSpPr txBox="1"/>
          <p:nvPr/>
        </p:nvSpPr>
        <p:spPr>
          <a:xfrm>
            <a:off x="838200" y="4524630"/>
            <a:ext cx="8177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t"/>
            <a:r>
              <a:rPr lang="en-US" altLang="zh-CN" sz="2400" b="0" i="0" dirty="0">
                <a:effectLst/>
                <a:latin typeface="+mn-ea"/>
              </a:rPr>
              <a:t>We need to </a:t>
            </a:r>
            <a:r>
              <a:rPr lang="en-US" altLang="zh-CN" sz="2400" b="1" i="0" dirty="0">
                <a:effectLst/>
                <a:latin typeface="+mn-ea"/>
              </a:rPr>
              <a:t>enlarge </a:t>
            </a:r>
            <a:r>
              <a:rPr lang="en-US" altLang="zh-CN" sz="2400" b="0" i="0" dirty="0">
                <a:effectLst/>
                <a:latin typeface="+mn-ea"/>
              </a:rPr>
              <a:t>our dataset</a:t>
            </a:r>
            <a:r>
              <a:rPr lang="en-US" altLang="zh-CN" sz="2400" dirty="0">
                <a:latin typeface="+mn-ea"/>
              </a:rPr>
              <a:t>!</a:t>
            </a:r>
            <a:endParaRPr lang="en-US" altLang="zh-CN" b="0" i="0" dirty="0">
              <a:effectLst/>
              <a:latin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760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A55E-171A-4A07-BC48-796E5C11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5AFE-DF92-4C22-A7DD-402750550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/>
              <a:t>Intro</a:t>
            </a:r>
          </a:p>
          <a:p>
            <a:pPr marL="514350" indent="-514350">
              <a:buAutoNum type="arabicPeriod"/>
            </a:pPr>
            <a:r>
              <a:rPr lang="en-US" altLang="zh-CN" dirty="0"/>
              <a:t>Method</a:t>
            </a:r>
          </a:p>
          <a:p>
            <a:pPr marL="514350" indent="-514350">
              <a:buAutoNum type="arabicPeriod"/>
            </a:pPr>
            <a:r>
              <a:rPr lang="en-US" altLang="zh-CN" dirty="0"/>
              <a:t>Our work</a:t>
            </a:r>
          </a:p>
          <a:p>
            <a:pPr marL="514350" indent="-514350">
              <a:buAutoNum type="arabicPeriod"/>
            </a:pPr>
            <a:r>
              <a:rPr lang="en-US" altLang="zh-CN" b="1" dirty="0"/>
              <a:t>Next steps</a:t>
            </a:r>
            <a:endParaRPr lang="zh-CN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A19F9-B23A-4127-A006-ECAA852B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40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E3B8-BEB8-4F9C-93ED-0DB657C4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steps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F429-63C4-4065-8A2C-B71878397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cs typeface="Times New Roman" panose="02020603050405020304" pitchFamily="18" charset="0"/>
              </a:rPr>
              <a:t>1. Find other comics and enlarge the dataset.</a:t>
            </a:r>
          </a:p>
          <a:p>
            <a:pPr marL="0" indent="0">
              <a:buNone/>
            </a:pPr>
            <a:r>
              <a:rPr lang="en-US" altLang="zh-CN" sz="2400" kern="15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2. Get the images by randomly cropping instead of resizing.</a:t>
            </a:r>
          </a:p>
          <a:p>
            <a:pPr marL="0" indent="0">
              <a:buNone/>
            </a:pPr>
            <a:r>
              <a:rPr lang="en-US" altLang="zh-CN" sz="2400" kern="150" dirty="0">
                <a:ea typeface="等线" panose="02010600030101010101" pitchFamily="2" charset="-122"/>
                <a:cs typeface="Times New Roman" panose="02020603050405020304" pitchFamily="18" charset="0"/>
              </a:rPr>
              <a:t>*3. </a:t>
            </a:r>
            <a:r>
              <a:rPr lang="en-US" altLang="zh-CN" sz="2400" dirty="0">
                <a:cs typeface="Times New Roman" panose="02020603050405020304" pitchFamily="18" charset="0"/>
              </a:rPr>
              <a:t>Adapt the structure and the hyperparameters of the network.</a:t>
            </a:r>
          </a:p>
          <a:p>
            <a:pPr marL="0" indent="0">
              <a:buNone/>
            </a:pPr>
            <a:r>
              <a:rPr lang="en-US" altLang="zh-CN" sz="2400" kern="150" dirty="0">
                <a:ea typeface="等线" panose="02010600030101010101" pitchFamily="2" charset="-122"/>
                <a:cs typeface="Times New Roman" panose="02020603050405020304" pitchFamily="18" charset="0"/>
              </a:rPr>
              <a:t>4. Find other ways to use GMIC.</a:t>
            </a:r>
          </a:p>
          <a:p>
            <a:pPr marL="0" indent="0">
              <a:buNone/>
            </a:pPr>
            <a:r>
              <a:rPr lang="en-US" altLang="zh-CN" sz="2400" kern="15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kern="150" dirty="0"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400" kern="15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. Optimize the </a:t>
            </a:r>
            <a:r>
              <a:rPr lang="en-US" altLang="zh-CN" sz="2400" dirty="0">
                <a:cs typeface="Times New Roman" panose="02020603050405020304" pitchFamily="18" charset="0"/>
              </a:rPr>
              <a:t>Closure of Strokes algorithm.</a:t>
            </a:r>
            <a:endParaRPr lang="zh-CN" altLang="zh-CN" sz="2400" kern="15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15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60EA-AC38-4A47-8F34-5BB86B02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Questions?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EDD8-F77A-48EA-9F51-A3F69BA98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</a:t>
            </a:r>
          </a:p>
          <a:p>
            <a:r>
              <a:rPr lang="en-US" altLang="zh-CN" dirty="0"/>
              <a:t>GMIC (stroke closing algorithm)</a:t>
            </a:r>
          </a:p>
          <a:p>
            <a:r>
              <a:rPr lang="en-US" altLang="zh-CN" dirty="0"/>
              <a:t>Network</a:t>
            </a:r>
          </a:p>
          <a:p>
            <a:r>
              <a:rPr lang="en-US" altLang="zh-CN" dirty="0"/>
              <a:t>Current work</a:t>
            </a:r>
          </a:p>
          <a:p>
            <a:r>
              <a:rPr lang="en-US" altLang="zh-CN" dirty="0"/>
              <a:t>Next steps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06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556D-A4A1-4467-B86B-5B7E9579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Comic making processing</a:t>
            </a:r>
            <a:endParaRPr lang="zh-CN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16965-027E-4DC0-8BAA-1F5DC97643FA}"/>
              </a:ext>
            </a:extLst>
          </p:cNvPr>
          <p:cNvSpPr txBox="1"/>
          <p:nvPr/>
        </p:nvSpPr>
        <p:spPr>
          <a:xfrm>
            <a:off x="861007" y="5062760"/>
            <a:ext cx="889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 colour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0" i="0" dirty="0">
                <a:solidFill>
                  <a:srgbClr val="222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 area of a painting that has an </a:t>
            </a:r>
            <a:r>
              <a:rPr lang="en-US" altLang="zh-CN" b="1" i="0" dirty="0">
                <a:solidFill>
                  <a:srgbClr val="222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unbroken single </a:t>
            </a:r>
            <a:r>
              <a:rPr lang="en-US" altLang="zh-CN" b="0" i="0" dirty="0">
                <a:solidFill>
                  <a:srgbClr val="222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hue and value.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E9077C-2AA4-446E-B672-D52A0BBAE5F3}"/>
              </a:ext>
            </a:extLst>
          </p:cNvPr>
          <p:cNvGrpSpPr/>
          <p:nvPr/>
        </p:nvGrpSpPr>
        <p:grpSpPr>
          <a:xfrm>
            <a:off x="603681" y="1853861"/>
            <a:ext cx="10515600" cy="2796467"/>
            <a:chOff x="603681" y="2030766"/>
            <a:chExt cx="10515600" cy="279646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C88377-849B-4622-B48F-2BFF0DE12146}"/>
                </a:ext>
              </a:extLst>
            </p:cNvPr>
            <p:cNvSpPr/>
            <p:nvPr/>
          </p:nvSpPr>
          <p:spPr>
            <a:xfrm>
              <a:off x="603681" y="2030766"/>
              <a:ext cx="10515600" cy="279646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D6E329-F895-496B-855E-5E1E93637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255" y="2520337"/>
              <a:ext cx="2476452" cy="17507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83461B-84B0-465C-928C-E446E940A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373" y="2520337"/>
              <a:ext cx="2476452" cy="175074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AA718-3CEA-48B0-BF63-63B863407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137" y="2520337"/>
              <a:ext cx="2476452" cy="175074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C9D002-3A44-4BCC-A035-C7D1CA79ABFD}"/>
                </a:ext>
              </a:extLst>
            </p:cNvPr>
            <p:cNvSpPr txBox="1"/>
            <p:nvPr/>
          </p:nvSpPr>
          <p:spPr>
            <a:xfrm>
              <a:off x="1950449" y="4391318"/>
              <a:ext cx="1023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Line-art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B583E8-335D-4690-8203-C1B9540EDB91}"/>
                </a:ext>
              </a:extLst>
            </p:cNvPr>
            <p:cNvSpPr txBox="1"/>
            <p:nvPr/>
          </p:nvSpPr>
          <p:spPr>
            <a:xfrm>
              <a:off x="5015883" y="4364490"/>
              <a:ext cx="1890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Flat 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colouring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68E461-8841-4D96-A632-7A681A457F0E}"/>
                </a:ext>
              </a:extLst>
            </p:cNvPr>
            <p:cNvSpPr txBox="1"/>
            <p:nvPr/>
          </p:nvSpPr>
          <p:spPr>
            <a:xfrm>
              <a:off x="7785717" y="4359116"/>
              <a:ext cx="3231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Shadows and other effects added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F67270-16D2-4DA6-BDEA-A9E54AD77585}"/>
                </a:ext>
              </a:extLst>
            </p:cNvPr>
            <p:cNvCxnSpPr>
              <a:cxnSpLocks/>
            </p:cNvCxnSpPr>
            <p:nvPr/>
          </p:nvCxnSpPr>
          <p:spPr>
            <a:xfrm>
              <a:off x="3700093" y="3395708"/>
              <a:ext cx="8719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BC6A8D6-7615-4956-9586-567E6A5191A8}"/>
                </a:ext>
              </a:extLst>
            </p:cNvPr>
            <p:cNvCxnSpPr>
              <a:cxnSpLocks/>
            </p:cNvCxnSpPr>
            <p:nvPr/>
          </p:nvCxnSpPr>
          <p:spPr>
            <a:xfrm>
              <a:off x="7135219" y="3390529"/>
              <a:ext cx="8990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2C8A90-EC08-47BF-AD04-A6DA0A3DA14A}"/>
              </a:ext>
            </a:extLst>
          </p:cNvPr>
          <p:cNvSpPr txBox="1"/>
          <p:nvPr/>
        </p:nvSpPr>
        <p:spPr>
          <a:xfrm>
            <a:off x="603681" y="6390425"/>
            <a:ext cx="451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1: http://www.encyclo.co.uk/local/21274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2342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FCD9-F0D3-48DC-82B4-8F1A9FA1D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6948"/>
            <a:ext cx="10515600" cy="552001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b="0" i="0" dirty="0">
                <a:solidFill>
                  <a:srgbClr val="222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 area of a painting that has an </a:t>
            </a:r>
            <a:r>
              <a:rPr lang="en-US" altLang="zh-CN" sz="2400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unbroken single</a:t>
            </a:r>
            <a:r>
              <a:rPr lang="en-US" altLang="zh-CN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hue and value</a:t>
            </a:r>
            <a:r>
              <a:rPr lang="en-US" altLang="zh-CN" sz="2400" b="0" i="0" dirty="0">
                <a:solidFill>
                  <a:srgbClr val="2222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80B565-CC2E-4E65-B050-5ADEEF32242A}"/>
              </a:ext>
            </a:extLst>
          </p:cNvPr>
          <p:cNvGrpSpPr/>
          <p:nvPr/>
        </p:nvGrpSpPr>
        <p:grpSpPr>
          <a:xfrm>
            <a:off x="865909" y="1699690"/>
            <a:ext cx="9848848" cy="3438979"/>
            <a:chOff x="905164" y="1454042"/>
            <a:chExt cx="9848848" cy="30717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86F8BF-729D-4D97-9979-16896FAB9630}"/>
                </a:ext>
              </a:extLst>
            </p:cNvPr>
            <p:cNvSpPr/>
            <p:nvPr/>
          </p:nvSpPr>
          <p:spPr>
            <a:xfrm>
              <a:off x="6096000" y="1454043"/>
              <a:ext cx="4636655" cy="3071775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2B57BC-E812-4FA6-B180-1355849FFB48}"/>
                </a:ext>
              </a:extLst>
            </p:cNvPr>
            <p:cNvSpPr/>
            <p:nvPr/>
          </p:nvSpPr>
          <p:spPr>
            <a:xfrm>
              <a:off x="905164" y="1454042"/>
              <a:ext cx="4799109" cy="3071776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5AE47E-EEC0-4D3D-BC99-8DC0146DC2D2}"/>
                </a:ext>
              </a:extLst>
            </p:cNvPr>
            <p:cNvSpPr txBox="1"/>
            <p:nvPr/>
          </p:nvSpPr>
          <p:spPr>
            <a:xfrm>
              <a:off x="1078754" y="2848042"/>
              <a:ext cx="4451927" cy="1319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Implement:</a:t>
              </a:r>
              <a:endParaRPr lang="en-US" altLang="zh-CN" dirty="0"/>
            </a:p>
            <a:p>
              <a:r>
                <a:rPr lang="en-US" altLang="zh-CN" dirty="0"/>
                <a:t>The “Closure of the strokes” step in paper</a:t>
              </a:r>
              <a:r>
                <a:rPr lang="en-US" altLang="zh-CN" baseline="30000" dirty="0"/>
                <a:t>1</a:t>
              </a:r>
              <a:r>
                <a:rPr lang="en-US" altLang="zh-CN" dirty="0"/>
                <a:t>: </a:t>
              </a:r>
              <a:r>
                <a:rPr lang="en-US" altLang="zh-CN" i="1" dirty="0"/>
                <a:t>A Fast and Efficient Semi-guided Algorithm for Flat Coloring Line-arts.</a:t>
              </a:r>
            </a:p>
            <a:p>
              <a:r>
                <a:rPr lang="en-US" altLang="zh-CN" dirty="0"/>
                <a:t>(Has been implemented in GMIC</a:t>
              </a:r>
              <a:r>
                <a:rPr lang="en-US" altLang="zh-CN" baseline="30000" dirty="0"/>
                <a:t>2</a:t>
              </a:r>
              <a:r>
                <a:rPr lang="en-US" altLang="zh-CN" dirty="0"/>
                <a:t>.)</a:t>
              </a:r>
              <a:endParaRPr lang="zh-CN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E7248-A4D2-47F7-8F3C-D965CAA4F6D6}"/>
                </a:ext>
              </a:extLst>
            </p:cNvPr>
            <p:cNvSpPr txBox="1"/>
            <p:nvPr/>
          </p:nvSpPr>
          <p:spPr>
            <a:xfrm>
              <a:off x="1099126" y="1683207"/>
              <a:ext cx="4451927" cy="824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We need to:</a:t>
              </a:r>
            </a:p>
            <a:p>
              <a:r>
                <a:rPr lang="en-US" altLang="zh-CN" dirty="0"/>
                <a:t>Divide the image into regions.</a:t>
              </a:r>
            </a:p>
            <a:p>
              <a:r>
                <a:rPr lang="en-US" altLang="zh-CN" dirty="0"/>
                <a:t>For line-art, we only need to close the lines.</a:t>
              </a:r>
              <a:endParaRPr lang="zh-CN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E43759-15EF-49CC-93F9-AF833F27CFEB}"/>
                </a:ext>
              </a:extLst>
            </p:cNvPr>
            <p:cNvSpPr txBox="1"/>
            <p:nvPr/>
          </p:nvSpPr>
          <p:spPr>
            <a:xfrm>
              <a:off x="6198177" y="1683207"/>
              <a:ext cx="45558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We need to:</a:t>
              </a:r>
              <a:endParaRPr lang="en-US" altLang="zh-CN" dirty="0"/>
            </a:p>
            <a:p>
              <a:r>
                <a:rPr lang="en-US" altLang="zh-CN" dirty="0"/>
                <a:t>Find out the corresponding color for each region.</a:t>
              </a:r>
              <a:endParaRPr lang="zh-CN" altLang="en-US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AF42A4-5A87-4F9C-A595-95ED5485BEBA}"/>
                </a:ext>
              </a:extLst>
            </p:cNvPr>
            <p:cNvSpPr txBox="1"/>
            <p:nvPr/>
          </p:nvSpPr>
          <p:spPr>
            <a:xfrm>
              <a:off x="6198177" y="2848042"/>
              <a:ext cx="4432300" cy="1072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Implement:</a:t>
              </a:r>
              <a:endParaRPr lang="en-US" altLang="zh-CN" dirty="0"/>
            </a:p>
            <a:p>
              <a:r>
                <a:rPr lang="en-US" altLang="zh-CN" dirty="0"/>
                <a:t>Train and get the generator which could generate the color map. </a:t>
              </a:r>
              <a:r>
                <a:rPr lang="en-US" altLang="zh-CN" i="1" dirty="0"/>
                <a:t> </a:t>
              </a:r>
            </a:p>
            <a:p>
              <a:r>
                <a:rPr lang="en-US" altLang="zh-CN" dirty="0"/>
                <a:t>(Generator we use: Attention U-net.)</a:t>
              </a:r>
              <a:endParaRPr lang="zh-CN" altLang="en-US" i="1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85AF0E5-E3F7-4CAF-B698-A114E56D1F01}"/>
              </a:ext>
            </a:extLst>
          </p:cNvPr>
          <p:cNvSpPr txBox="1"/>
          <p:nvPr/>
        </p:nvSpPr>
        <p:spPr>
          <a:xfrm>
            <a:off x="603681" y="6326915"/>
            <a:ext cx="8087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1: </a:t>
            </a:r>
            <a:r>
              <a:rPr lang="en-US" altLang="zh-CN" sz="1400" dirty="0">
                <a:hlinkClick r:id="rId3"/>
              </a:rPr>
              <a:t>https://hal.archives-ouvertes.fr/hal-01891876/document</a:t>
            </a:r>
            <a:endParaRPr lang="en-US" altLang="zh-CN" sz="1400" dirty="0"/>
          </a:p>
          <a:p>
            <a:r>
              <a:rPr lang="en-US" altLang="zh-CN" sz="1400" dirty="0"/>
              <a:t>2: </a:t>
            </a:r>
            <a:r>
              <a:rPr lang="en-US" altLang="zh-CN" sz="1400" dirty="0">
                <a:hlinkClick r:id="rId4"/>
              </a:rPr>
              <a:t>https://gmic.eu/</a:t>
            </a: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792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A55E-171A-4A07-BC48-796E5C11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5AFE-DF92-4C22-A7DD-402750550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/>
              <a:t>Intro</a:t>
            </a:r>
          </a:p>
          <a:p>
            <a:pPr marL="514350" indent="-514350">
              <a:buAutoNum type="arabicPeriod"/>
            </a:pPr>
            <a:r>
              <a:rPr lang="en-US" altLang="zh-CN" b="1" dirty="0"/>
              <a:t>Method</a:t>
            </a:r>
          </a:p>
          <a:p>
            <a:pPr marL="514350" indent="-514350">
              <a:buAutoNum type="arabicPeriod"/>
            </a:pPr>
            <a:r>
              <a:rPr lang="en-US" altLang="zh-CN" dirty="0"/>
              <a:t>Our work</a:t>
            </a:r>
          </a:p>
          <a:p>
            <a:pPr marL="514350" indent="-514350">
              <a:buAutoNum type="arabicPeriod"/>
            </a:pPr>
            <a:r>
              <a:rPr lang="en-US" altLang="zh-CN" dirty="0"/>
              <a:t>Next steps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A19F9-B23A-4127-A006-ECAA852B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5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15E1-62E6-4D91-8F06-60C06D08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Closure of the strokes</a:t>
            </a:r>
            <a:r>
              <a:rPr lang="en-US" altLang="zh-CN" baseline="30000" dirty="0"/>
              <a:t>1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356BA1-AA4D-412A-8986-6463E9D3B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"/>
          <a:stretch/>
        </p:blipFill>
        <p:spPr>
          <a:xfrm>
            <a:off x="748047" y="1874860"/>
            <a:ext cx="2922432" cy="21264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A319A-387F-4C72-8770-651C52DB5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81" y="1949958"/>
            <a:ext cx="2723136" cy="2126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DF6E-D6EE-4D13-A54C-BD02C716AA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"/>
          <a:stretch/>
        </p:blipFill>
        <p:spPr>
          <a:xfrm>
            <a:off x="7989820" y="1987509"/>
            <a:ext cx="2958589" cy="205133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D01A6-BF63-4A08-9A41-DB89ABC16DC0}"/>
              </a:ext>
            </a:extLst>
          </p:cNvPr>
          <p:cNvCxnSpPr/>
          <p:nvPr/>
        </p:nvCxnSpPr>
        <p:spPr>
          <a:xfrm>
            <a:off x="3825025" y="3116687"/>
            <a:ext cx="412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50344E-EA2E-4518-84F5-F0D7ADC89484}"/>
              </a:ext>
            </a:extLst>
          </p:cNvPr>
          <p:cNvCxnSpPr/>
          <p:nvPr/>
        </p:nvCxnSpPr>
        <p:spPr>
          <a:xfrm>
            <a:off x="7403205" y="3116687"/>
            <a:ext cx="412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D912F95-5190-4821-878E-6F09A5904A9C}"/>
              </a:ext>
            </a:extLst>
          </p:cNvPr>
          <p:cNvSpPr txBox="1"/>
          <p:nvPr/>
        </p:nvSpPr>
        <p:spPr>
          <a:xfrm>
            <a:off x="954112" y="4314422"/>
            <a:ext cx="2690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Calculate the </a:t>
            </a:r>
            <a:r>
              <a:rPr lang="en-US" altLang="zh-CN" sz="2000" b="1" dirty="0" err="1">
                <a:latin typeface="+mn-ea"/>
                <a:cs typeface="Times New Roman" panose="02020603050405020304" pitchFamily="18" charset="0"/>
              </a:rPr>
              <a:t>normals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of the line-art 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C36A-13B0-4401-B1C1-5E86848F0FDF}"/>
              </a:ext>
            </a:extLst>
          </p:cNvPr>
          <p:cNvSpPr txBox="1"/>
          <p:nvPr/>
        </p:nvSpPr>
        <p:spPr>
          <a:xfrm>
            <a:off x="3979568" y="4335661"/>
            <a:ext cx="35781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Calculate the </a:t>
            </a:r>
            <a:r>
              <a:rPr lang="en-US" altLang="zh-CN" sz="2000" b="1" dirty="0"/>
              <a:t>curvature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from the 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normals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and set the points with large curvature as the 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key points</a:t>
            </a:r>
          </a:p>
          <a:p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4F7F27-A973-452E-B8C4-C75575FAAE24}"/>
              </a:ext>
            </a:extLst>
          </p:cNvPr>
          <p:cNvSpPr txBox="1"/>
          <p:nvPr/>
        </p:nvSpPr>
        <p:spPr>
          <a:xfrm>
            <a:off x="7892603" y="4314422"/>
            <a:ext cx="35781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Stroke closing </a:t>
            </a:r>
            <a:r>
              <a:rPr lang="en-US" altLang="zh-CN" sz="2000" dirty="0"/>
              <a:t>using splines (in blue) and straight segments (in green)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34FCAE-4BE7-49AA-AFCF-4CE9497E22D9}"/>
              </a:ext>
            </a:extLst>
          </p:cNvPr>
          <p:cNvSpPr txBox="1"/>
          <p:nvPr/>
        </p:nvSpPr>
        <p:spPr>
          <a:xfrm>
            <a:off x="603681" y="6326915"/>
            <a:ext cx="808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1: </a:t>
            </a:r>
            <a:r>
              <a:rPr lang="en-US" altLang="zh-CN" sz="1400" dirty="0">
                <a:hlinkClick r:id="rId6"/>
              </a:rPr>
              <a:t>https://hal.archives-ouvertes.fr/hal-01891876/document</a:t>
            </a: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322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BF31-E636-495B-9519-E223723D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Image to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Image</a:t>
            </a:r>
            <a:endParaRPr lang="zh-CN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CEC097-2198-42F7-9D96-945CE1CB1B53}"/>
              </a:ext>
            </a:extLst>
          </p:cNvPr>
          <p:cNvSpPr txBox="1"/>
          <p:nvPr/>
        </p:nvSpPr>
        <p:spPr>
          <a:xfrm>
            <a:off x="1027296" y="4845287"/>
            <a:ext cx="8120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To make the generator knows how to fill the colors:</a:t>
            </a:r>
          </a:p>
          <a:p>
            <a:endParaRPr lang="en-US" altLang="zh-CN" sz="800" dirty="0"/>
          </a:p>
          <a:p>
            <a:r>
              <a:rPr lang="en-US" altLang="zh-CN" dirty="0"/>
              <a:t>1. For each different comic series, </a:t>
            </a:r>
            <a:r>
              <a:rPr lang="en-US" altLang="zh-CN" b="1" dirty="0"/>
              <a:t>different</a:t>
            </a:r>
            <a:r>
              <a:rPr lang="en-US" altLang="zh-CN" dirty="0"/>
              <a:t> networks need to be trained.</a:t>
            </a:r>
          </a:p>
          <a:p>
            <a:r>
              <a:rPr lang="en-US" altLang="zh-CN" dirty="0"/>
              <a:t>2. Only works for a </a:t>
            </a:r>
            <a:r>
              <a:rPr lang="en-US" altLang="zh-CN" b="1" dirty="0"/>
              <a:t>long serial</a:t>
            </a:r>
            <a:r>
              <a:rPr lang="en-US" altLang="zh-CN" dirty="0"/>
              <a:t> comic since a big dataset is needed.</a:t>
            </a:r>
            <a:endParaRPr lang="zh-CN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88C7A3-AA0A-414A-B6F7-F2B508AF4FBD}"/>
              </a:ext>
            </a:extLst>
          </p:cNvPr>
          <p:cNvGrpSpPr/>
          <p:nvPr/>
        </p:nvGrpSpPr>
        <p:grpSpPr>
          <a:xfrm>
            <a:off x="1133509" y="1621541"/>
            <a:ext cx="8623052" cy="2851941"/>
            <a:chOff x="1133509" y="1621541"/>
            <a:chExt cx="8623052" cy="28519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140A17-62B2-4CAB-BE84-8CBF2AF16662}"/>
                </a:ext>
              </a:extLst>
            </p:cNvPr>
            <p:cNvGrpSpPr/>
            <p:nvPr/>
          </p:nvGrpSpPr>
          <p:grpSpPr>
            <a:xfrm>
              <a:off x="1133509" y="1636930"/>
              <a:ext cx="1982970" cy="2836552"/>
              <a:chOff x="1133509" y="1636930"/>
              <a:chExt cx="1982970" cy="283655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00E2EF6-51B6-4B67-8F17-15DBE7561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509" y="1636930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01E5194-E726-46EB-8351-8D3A48CF2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6058" y="1861489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DFB8B1F-675D-450B-8A5C-E3DC36017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679" y="2086048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EBC3E5F-858D-4D44-B20B-7298B033F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4988" y="2408230"/>
                <a:ext cx="1191491" cy="2065252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85A75D-E662-448B-9648-76DD6467C57B}"/>
                </a:ext>
              </a:extLst>
            </p:cNvPr>
            <p:cNvGrpSpPr/>
            <p:nvPr/>
          </p:nvGrpSpPr>
          <p:grpSpPr>
            <a:xfrm>
              <a:off x="3472873" y="2589447"/>
              <a:ext cx="3896209" cy="1006764"/>
              <a:chOff x="3472873" y="2589447"/>
              <a:chExt cx="3896209" cy="100676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CA7911C-003E-41D2-9D0D-B8910509370E}"/>
                  </a:ext>
                </a:extLst>
              </p:cNvPr>
              <p:cNvGrpSpPr/>
              <p:nvPr/>
            </p:nvGrpSpPr>
            <p:grpSpPr>
              <a:xfrm>
                <a:off x="4621355" y="2589447"/>
                <a:ext cx="1524000" cy="1006764"/>
                <a:chOff x="4621355" y="2589447"/>
                <a:chExt cx="1524000" cy="1006764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9A2CA4A-0E18-4B0B-8668-D88640B323EB}"/>
                    </a:ext>
                  </a:extLst>
                </p:cNvPr>
                <p:cNvSpPr/>
                <p:nvPr/>
              </p:nvSpPr>
              <p:spPr>
                <a:xfrm>
                  <a:off x="4621355" y="2589447"/>
                  <a:ext cx="1524000" cy="1006764"/>
                </a:xfrm>
                <a:prstGeom prst="rect">
                  <a:avLst/>
                </a:prstGeom>
                <a:solidFill>
                  <a:schemeClr val="accent1">
                    <a:alpha val="3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DD8FE16-481D-4CC1-9992-50F581C8D8C8}"/>
                    </a:ext>
                  </a:extLst>
                </p:cNvPr>
                <p:cNvSpPr txBox="1"/>
                <p:nvPr/>
              </p:nvSpPr>
              <p:spPr>
                <a:xfrm>
                  <a:off x="4787609" y="2908163"/>
                  <a:ext cx="11914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Generator</a:t>
                  </a:r>
                  <a:endParaRPr lang="zh-CN" altLang="en-US" dirty="0"/>
                </a:p>
              </p:txBody>
            </p:sp>
          </p:grp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D648C1C4-9365-4E35-B6D2-17883BC43E6B}"/>
                  </a:ext>
                </a:extLst>
              </p:cNvPr>
              <p:cNvSpPr/>
              <p:nvPr/>
            </p:nvSpPr>
            <p:spPr>
              <a:xfrm>
                <a:off x="3472873" y="3001818"/>
                <a:ext cx="843164" cy="2756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EDD3EC89-6A51-41D4-8C01-1FE462E4F8BD}"/>
                  </a:ext>
                </a:extLst>
              </p:cNvPr>
              <p:cNvSpPr/>
              <p:nvPr/>
            </p:nvSpPr>
            <p:spPr>
              <a:xfrm>
                <a:off x="6525918" y="3001817"/>
                <a:ext cx="843164" cy="2756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72EA55-6C67-4D9F-BF55-6F0948A7DBAF}"/>
                </a:ext>
              </a:extLst>
            </p:cNvPr>
            <p:cNvGrpSpPr/>
            <p:nvPr/>
          </p:nvGrpSpPr>
          <p:grpSpPr>
            <a:xfrm>
              <a:off x="7792514" y="1621541"/>
              <a:ext cx="1964047" cy="2851941"/>
              <a:chOff x="7792514" y="1621541"/>
              <a:chExt cx="1964047" cy="2851941"/>
            </a:xfrm>
          </p:grpSpPr>
          <p:pic>
            <p:nvPicPr>
              <p:cNvPr id="21" name="Content Placeholder 10">
                <a:extLst>
                  <a:ext uri="{FF2B5EF4-FFF2-40B4-BE49-F238E27FC236}">
                    <a16:creationId xmlns:a16="http://schemas.microsoft.com/office/drawing/2014/main" id="{E678F6C9-0A8A-41B5-BD0A-B1980A688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2514" y="1621541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59EC2DF-2097-4D26-86C4-4F8586DF1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1823" y="1921541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F1B0870-B62C-48EB-9F06-DBBDBDC24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1132" y="2221541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BAC2AE2-4F96-4351-BE80-76E471112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0441" y="2521541"/>
                <a:ext cx="1126120" cy="1951941"/>
              </a:xfrm>
              <a:prstGeom prst="rect">
                <a:avLst/>
              </a:prstGeom>
            </p:spPr>
          </p:pic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95A3BB-DCB5-4A14-B68E-CFFB95128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1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BF31-E636-495B-9519-E223723D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- Style transfer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6DB8D-0DBD-42C1-B2A3-C97D23DDD9D9}"/>
              </a:ext>
            </a:extLst>
          </p:cNvPr>
          <p:cNvSpPr txBox="1"/>
          <p:nvPr/>
        </p:nvSpPr>
        <p:spPr>
          <a:xfrm>
            <a:off x="4264643" y="5671362"/>
            <a:ext cx="8120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 generator knows how to fill the colors from the </a:t>
            </a:r>
            <a:r>
              <a:rPr lang="en-US" altLang="zh-CN" sz="2000" b="1" dirty="0"/>
              <a:t>reference image</a:t>
            </a:r>
            <a:r>
              <a:rPr lang="en-US" altLang="zh-CN" sz="2000" dirty="0"/>
              <a:t>.</a:t>
            </a:r>
          </a:p>
          <a:p>
            <a:endParaRPr lang="en-US" altLang="zh-CN" sz="800" dirty="0"/>
          </a:p>
          <a:p>
            <a:r>
              <a:rPr lang="en-US" altLang="zh-CN" dirty="0"/>
              <a:t>1. Only </a:t>
            </a:r>
            <a:r>
              <a:rPr lang="en-US" altLang="zh-CN" b="1" dirty="0"/>
              <a:t>one</a:t>
            </a:r>
            <a:r>
              <a:rPr lang="en-US" altLang="zh-CN" dirty="0"/>
              <a:t> network is needed.</a:t>
            </a:r>
          </a:p>
          <a:p>
            <a:r>
              <a:rPr lang="en-US" altLang="zh-CN" dirty="0"/>
              <a:t>2. Work for </a:t>
            </a:r>
            <a:r>
              <a:rPr lang="en-US" altLang="zh-CN" b="1" dirty="0"/>
              <a:t>both</a:t>
            </a:r>
            <a:r>
              <a:rPr lang="en-US" altLang="zh-CN" dirty="0"/>
              <a:t> </a:t>
            </a:r>
            <a:r>
              <a:rPr lang="en-US" altLang="zh-CN" b="1" dirty="0"/>
              <a:t>long and short serial</a:t>
            </a:r>
            <a:r>
              <a:rPr lang="en-US" altLang="zh-CN" dirty="0"/>
              <a:t> comics.</a:t>
            </a:r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F2795E-8E13-4E5A-AC85-746B8FC93841}"/>
              </a:ext>
            </a:extLst>
          </p:cNvPr>
          <p:cNvGrpSpPr/>
          <p:nvPr/>
        </p:nvGrpSpPr>
        <p:grpSpPr>
          <a:xfrm>
            <a:off x="618996" y="1496569"/>
            <a:ext cx="9095685" cy="4752877"/>
            <a:chOff x="618996" y="1496569"/>
            <a:chExt cx="9095685" cy="47528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30B59C-8637-4414-BC85-84A6DCBCC417}"/>
                </a:ext>
              </a:extLst>
            </p:cNvPr>
            <p:cNvGrpSpPr/>
            <p:nvPr/>
          </p:nvGrpSpPr>
          <p:grpSpPr>
            <a:xfrm>
              <a:off x="618996" y="1496569"/>
              <a:ext cx="6761689" cy="4752877"/>
              <a:chOff x="618996" y="1496569"/>
              <a:chExt cx="6761689" cy="475287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CA7911C-003E-41D2-9D0D-B8910509370E}"/>
                  </a:ext>
                </a:extLst>
              </p:cNvPr>
              <p:cNvGrpSpPr/>
              <p:nvPr/>
            </p:nvGrpSpPr>
            <p:grpSpPr>
              <a:xfrm>
                <a:off x="4633141" y="1791855"/>
                <a:ext cx="1524000" cy="3500581"/>
                <a:chOff x="4621355" y="2589447"/>
                <a:chExt cx="1524000" cy="1006764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9A2CA4A-0E18-4B0B-8668-D88640B323EB}"/>
                    </a:ext>
                  </a:extLst>
                </p:cNvPr>
                <p:cNvSpPr/>
                <p:nvPr/>
              </p:nvSpPr>
              <p:spPr>
                <a:xfrm>
                  <a:off x="4621355" y="2589447"/>
                  <a:ext cx="1524000" cy="1006764"/>
                </a:xfrm>
                <a:prstGeom prst="rect">
                  <a:avLst/>
                </a:prstGeom>
                <a:solidFill>
                  <a:schemeClr val="accent1">
                    <a:alpha val="3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DD8FE16-481D-4CC1-9992-50F581C8D8C8}"/>
                    </a:ext>
                  </a:extLst>
                </p:cNvPr>
                <p:cNvSpPr txBox="1"/>
                <p:nvPr/>
              </p:nvSpPr>
              <p:spPr>
                <a:xfrm>
                  <a:off x="4798004" y="3030661"/>
                  <a:ext cx="11914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Generator</a:t>
                  </a:r>
                  <a:endParaRPr lang="zh-CN" altLang="en-US" dirty="0"/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00E2EF6-51B6-4B67-8F17-15DBE7561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061" y="3412894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01E5194-E726-46EB-8351-8D3A48CF2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610" y="3637453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DFB8B1F-675D-450B-8A5C-E3DC36017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231" y="3862012"/>
                <a:ext cx="1191491" cy="206525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EBC3E5F-858D-4D44-B20B-7298B033F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6540" y="4184194"/>
                <a:ext cx="1191491" cy="2065252"/>
              </a:xfrm>
              <a:prstGeom prst="rect">
                <a:avLst/>
              </a:prstGeom>
            </p:spPr>
          </p:pic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D648C1C4-9365-4E35-B6D2-17883BC43E6B}"/>
                  </a:ext>
                </a:extLst>
              </p:cNvPr>
              <p:cNvSpPr/>
              <p:nvPr/>
            </p:nvSpPr>
            <p:spPr>
              <a:xfrm>
                <a:off x="3489004" y="4653858"/>
                <a:ext cx="843164" cy="2756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EDD3EC89-6A51-41D4-8C01-1FE462E4F8BD}"/>
                  </a:ext>
                </a:extLst>
              </p:cNvPr>
              <p:cNvSpPr/>
              <p:nvPr/>
            </p:nvSpPr>
            <p:spPr>
              <a:xfrm>
                <a:off x="6537521" y="3381792"/>
                <a:ext cx="843164" cy="2756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80B0E2F8-E4E8-48AD-84A3-EF16831C4598}"/>
                  </a:ext>
                </a:extLst>
              </p:cNvPr>
              <p:cNvSpPr/>
              <p:nvPr/>
            </p:nvSpPr>
            <p:spPr>
              <a:xfrm>
                <a:off x="3489004" y="2176589"/>
                <a:ext cx="843164" cy="2756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AAE47D-8155-4A2E-ADCA-A2AB3AF74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8663" y="1496569"/>
                <a:ext cx="1088011" cy="188588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D95605-1C5C-4636-A6FC-72AE8E3DF0D0}"/>
                  </a:ext>
                </a:extLst>
              </p:cNvPr>
              <p:cNvSpPr txBox="1"/>
              <p:nvPr/>
            </p:nvSpPr>
            <p:spPr>
              <a:xfrm>
                <a:off x="618996" y="2013351"/>
                <a:ext cx="10982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Reference Image</a:t>
                </a:r>
                <a:endParaRPr lang="zh-CN" altLang="en-US" sz="1400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476FD8-63B9-46A5-A532-A63AE9EECFD8}"/>
                </a:ext>
              </a:extLst>
            </p:cNvPr>
            <p:cNvGrpSpPr/>
            <p:nvPr/>
          </p:nvGrpSpPr>
          <p:grpSpPr>
            <a:xfrm>
              <a:off x="7750634" y="2308223"/>
              <a:ext cx="1964047" cy="2851941"/>
              <a:chOff x="7750634" y="2308223"/>
              <a:chExt cx="1964047" cy="2851941"/>
            </a:xfrm>
          </p:grpSpPr>
          <p:pic>
            <p:nvPicPr>
              <p:cNvPr id="21" name="Content Placeholder 10">
                <a:extLst>
                  <a:ext uri="{FF2B5EF4-FFF2-40B4-BE49-F238E27FC236}">
                    <a16:creationId xmlns:a16="http://schemas.microsoft.com/office/drawing/2014/main" id="{57A2F273-343D-480B-8654-404578C97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0634" y="2308223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EE4BFCB-092B-4037-915A-653E585CE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9943" y="2608223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174ADDE-0768-4FE1-B2A8-183E5228D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9252" y="2908223"/>
                <a:ext cx="1126120" cy="195194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E900CE0-69B8-422C-B6B7-7717C43BD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8561" y="3208223"/>
                <a:ext cx="1126120" cy="1951941"/>
              </a:xfrm>
              <a:prstGeom prst="rect">
                <a:avLst/>
              </a:prstGeom>
            </p:spPr>
          </p:pic>
        </p:grpSp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46E7F43-225D-4E8F-8AF2-30E9E69E4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63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9351E-7CB0-4DD1-A2F3-9C2C42D78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6" y="2067537"/>
            <a:ext cx="3244869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C7AD5-14D4-4962-981B-7172DA9B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– </a:t>
            </a:r>
            <a:r>
              <a:rPr lang="en-US" altLang="zh-CN" dirty="0" err="1"/>
              <a:t>Attentioned</a:t>
            </a:r>
            <a:r>
              <a:rPr lang="en-US" altLang="zh-CN" dirty="0"/>
              <a:t> Deep Painting</a:t>
            </a:r>
            <a:r>
              <a:rPr lang="en-US" altLang="zh-CN" baseline="30000" dirty="0"/>
              <a:t>1</a:t>
            </a:r>
            <a:endParaRPr lang="zh-CN" altLang="en-US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14007-80A8-46B4-8C66-5573EE61B773}"/>
              </a:ext>
            </a:extLst>
          </p:cNvPr>
          <p:cNvSpPr txBox="1"/>
          <p:nvPr/>
        </p:nvSpPr>
        <p:spPr>
          <a:xfrm>
            <a:off x="334850" y="3393100"/>
            <a:ext cx="200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 Image</a:t>
            </a:r>
            <a:endParaRPr lang="zh-CN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29453F-8623-4AFB-BF01-7E958096A1F9}"/>
              </a:ext>
            </a:extLst>
          </p:cNvPr>
          <p:cNvSpPr txBox="1"/>
          <p:nvPr/>
        </p:nvSpPr>
        <p:spPr>
          <a:xfrm>
            <a:off x="527172" y="6413558"/>
            <a:ext cx="638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：</a:t>
            </a:r>
            <a:r>
              <a:rPr lang="en-US" altLang="zh-CN" sz="1400" dirty="0">
                <a:hlinkClick r:id="rId3"/>
              </a:rPr>
              <a:t>https://github.com/ktaebum/AttentionedDeepPaint/blob/master/poster.pdf</a:t>
            </a: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5177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879</Words>
  <Application>Microsoft Office PowerPoint</Application>
  <PresentationFormat>Widescreen</PresentationFormat>
  <Paragraphs>153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Times New Roman</vt:lpstr>
      <vt:lpstr>Office Theme</vt:lpstr>
      <vt:lpstr>Automatic Flat Colouring</vt:lpstr>
      <vt:lpstr>Content</vt:lpstr>
      <vt:lpstr>Comic making processing</vt:lpstr>
      <vt:lpstr>PowerPoint Presentation</vt:lpstr>
      <vt:lpstr>Content</vt:lpstr>
      <vt:lpstr>Closure of the strokes1</vt:lpstr>
      <vt:lpstr>Network – Image to Image</vt:lpstr>
      <vt:lpstr>Network - Style transfer</vt:lpstr>
      <vt:lpstr>Network – Attentioned Deep Painting1</vt:lpstr>
      <vt:lpstr>Network – Attentioned Deep Painting1</vt:lpstr>
      <vt:lpstr>Network – Attentioned Deep Painting1</vt:lpstr>
      <vt:lpstr>Content</vt:lpstr>
      <vt:lpstr>Stroke closing algorithm from GMIC1</vt:lpstr>
      <vt:lpstr>Stroke closing algorithm from GMIC1</vt:lpstr>
      <vt:lpstr>Network – dataset of ADP</vt:lpstr>
      <vt:lpstr>Network – created dataset1</vt:lpstr>
      <vt:lpstr>Network – created dataset1</vt:lpstr>
      <vt:lpstr>Network – created dataset1</vt:lpstr>
      <vt:lpstr>Network – created dataset1</vt:lpstr>
      <vt:lpstr>Network – first round training</vt:lpstr>
      <vt:lpstr>PowerPoint Presentation</vt:lpstr>
      <vt:lpstr>Network – first round training</vt:lpstr>
      <vt:lpstr>Network – first round training</vt:lpstr>
      <vt:lpstr>Content</vt:lpstr>
      <vt:lpstr>Next steps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Flat Colouring</dc:title>
  <dc:creator>wenshuo128@126.com</dc:creator>
  <cp:lastModifiedBy>wenshuo128@126.com</cp:lastModifiedBy>
  <cp:revision>193</cp:revision>
  <dcterms:created xsi:type="dcterms:W3CDTF">2020-10-28T18:29:43Z</dcterms:created>
  <dcterms:modified xsi:type="dcterms:W3CDTF">2021-04-01T13:45:56Z</dcterms:modified>
</cp:coreProperties>
</file>